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5"/>
  </p:notesMasterIdLst>
  <p:sldIdLst>
    <p:sldId id="320" r:id="rId5"/>
    <p:sldId id="360" r:id="rId6"/>
    <p:sldId id="336" r:id="rId7"/>
    <p:sldId id="415" r:id="rId8"/>
    <p:sldId id="416" r:id="rId9"/>
    <p:sldId id="417" r:id="rId10"/>
    <p:sldId id="413" r:id="rId11"/>
    <p:sldId id="420" r:id="rId12"/>
    <p:sldId id="332" r:id="rId13"/>
    <p:sldId id="412" r:id="rId14"/>
  </p:sldIdLst>
  <p:sldSz cx="12192000" cy="6858000"/>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939563D-271D-2A51-12E4-1F7A450A4D83}" name="Přemysl Papp" initials="PP" userId="S::papp@starteepo.com::c628e585-0b37-4392-9fc4-ad3f6e7251b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4C00"/>
    <a:srgbClr val="AFABAB"/>
    <a:srgbClr val="FAFBFE"/>
    <a:srgbClr val="9DB94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0" d="100"/>
          <a:sy n="120" d="100"/>
        </p:scale>
        <p:origin x="1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řemysl Papp" userId="c628e585-0b37-4392-9fc4-ad3f6e7251b5" providerId="ADAL" clId="{710D0E1E-B05B-4502-822F-584F18CAE2C5}"/>
    <pc:docChg chg="custSel addSld delSld modSld">
      <pc:chgData name="Přemysl Papp" userId="c628e585-0b37-4392-9fc4-ad3f6e7251b5" providerId="ADAL" clId="{710D0E1E-B05B-4502-822F-584F18CAE2C5}" dt="2026-09-22T12:57:12.489" v="2026" actId="20577"/>
      <pc:docMkLst>
        <pc:docMk/>
      </pc:docMkLst>
      <pc:sldChg chg="modSp mod">
        <pc:chgData name="Přemysl Papp" userId="c628e585-0b37-4392-9fc4-ad3f6e7251b5" providerId="ADAL" clId="{710D0E1E-B05B-4502-822F-584F18CAE2C5}" dt="2026-09-22T10:02:00.055" v="1974" actId="13926"/>
        <pc:sldMkLst>
          <pc:docMk/>
          <pc:sldMk cId="3878453452" sldId="320"/>
        </pc:sldMkLst>
        <pc:spChg chg="mod">
          <ac:chgData name="Přemysl Papp" userId="c628e585-0b37-4392-9fc4-ad3f6e7251b5" providerId="ADAL" clId="{710D0E1E-B05B-4502-822F-584F18CAE2C5}" dt="2026-09-22T10:02:00.055" v="1974" actId="13926"/>
          <ac:spMkLst>
            <pc:docMk/>
            <pc:sldMk cId="3878453452" sldId="320"/>
            <ac:spMk id="10" creationId="{645F2256-BC5D-CBDC-8AC4-DA40BBC9216D}"/>
          </ac:spMkLst>
        </pc:spChg>
      </pc:sldChg>
      <pc:sldChg chg="modSp mod">
        <pc:chgData name="Přemysl Papp" userId="c628e585-0b37-4392-9fc4-ad3f6e7251b5" providerId="ADAL" clId="{710D0E1E-B05B-4502-822F-584F18CAE2C5}" dt="2026-09-22T12:56:16.259" v="1976" actId="20577"/>
        <pc:sldMkLst>
          <pc:docMk/>
          <pc:sldMk cId="667163517" sldId="336"/>
        </pc:sldMkLst>
        <pc:spChg chg="mod">
          <ac:chgData name="Přemysl Papp" userId="c628e585-0b37-4392-9fc4-ad3f6e7251b5" providerId="ADAL" clId="{710D0E1E-B05B-4502-822F-584F18CAE2C5}" dt="2026-09-22T12:56:16.259" v="1976" actId="20577"/>
          <ac:spMkLst>
            <pc:docMk/>
            <pc:sldMk cId="667163517" sldId="336"/>
            <ac:spMk id="5" creationId="{A0019720-4546-69A4-F164-43241DF5C402}"/>
          </ac:spMkLst>
        </pc:spChg>
      </pc:sldChg>
      <pc:sldChg chg="modSp mod">
        <pc:chgData name="Přemysl Papp" userId="c628e585-0b37-4392-9fc4-ad3f6e7251b5" providerId="ADAL" clId="{710D0E1E-B05B-4502-822F-584F18CAE2C5}" dt="2026-09-22T12:57:12.489" v="2026" actId="20577"/>
        <pc:sldMkLst>
          <pc:docMk/>
          <pc:sldMk cId="294885060" sldId="413"/>
        </pc:sldMkLst>
        <pc:spChg chg="mod">
          <ac:chgData name="Přemysl Papp" userId="c628e585-0b37-4392-9fc4-ad3f6e7251b5" providerId="ADAL" clId="{710D0E1E-B05B-4502-822F-584F18CAE2C5}" dt="2026-09-22T12:57:12.489" v="2026" actId="20577"/>
          <ac:spMkLst>
            <pc:docMk/>
            <pc:sldMk cId="294885060" sldId="413"/>
            <ac:spMk id="9" creationId="{642F78FB-187E-242A-1CF3-F2E66BBFE171}"/>
          </ac:spMkLst>
        </pc:spChg>
      </pc:sldChg>
      <pc:sldChg chg="modSp mod">
        <pc:chgData name="Přemysl Papp" userId="c628e585-0b37-4392-9fc4-ad3f6e7251b5" providerId="ADAL" clId="{710D0E1E-B05B-4502-822F-584F18CAE2C5}" dt="2026-09-22T12:56:31.599" v="1984" actId="20577"/>
        <pc:sldMkLst>
          <pc:docMk/>
          <pc:sldMk cId="1395109192" sldId="417"/>
        </pc:sldMkLst>
        <pc:spChg chg="mod">
          <ac:chgData name="Přemysl Papp" userId="c628e585-0b37-4392-9fc4-ad3f6e7251b5" providerId="ADAL" clId="{710D0E1E-B05B-4502-822F-584F18CAE2C5}" dt="2026-09-22T12:56:31.599" v="1984" actId="20577"/>
          <ac:spMkLst>
            <pc:docMk/>
            <pc:sldMk cId="1395109192" sldId="417"/>
            <ac:spMk id="10" creationId="{CCA44494-F35C-EBA6-05AC-DD273BC07729}"/>
          </ac:spMkLst>
        </pc:spChg>
      </pc:sldChg>
    </pc:docChg>
  </pc:docChgLst>
  <pc:docChgLst>
    <pc:chgData name="Filip Šebesta" userId="f3ab0a69-e1f3-413c-b40b-924e8ebc5118" providerId="ADAL" clId="{54BC53BF-5A74-40D2-898E-0F714BA112AC}"/>
    <pc:docChg chg="modSld">
      <pc:chgData name="Filip Šebesta" userId="f3ab0a69-e1f3-413c-b40b-924e8ebc5118" providerId="ADAL" clId="{54BC53BF-5A74-40D2-898E-0F714BA112AC}" dt="2026-08-28T12:47:51.518" v="3" actId="20577"/>
      <pc:docMkLst>
        <pc:docMk/>
      </pc:docMkLst>
      <pc:sldChg chg="modSp mod">
        <pc:chgData name="Filip Šebesta" userId="f3ab0a69-e1f3-413c-b40b-924e8ebc5118" providerId="ADAL" clId="{54BC53BF-5A74-40D2-898E-0F714BA112AC}" dt="2026-08-28T12:47:46.202" v="2" actId="20577"/>
        <pc:sldMkLst>
          <pc:docMk/>
          <pc:sldMk cId="294885060" sldId="413"/>
        </pc:sldMkLst>
        <pc:spChg chg="mod">
          <ac:chgData name="Filip Šebesta" userId="f3ab0a69-e1f3-413c-b40b-924e8ebc5118" providerId="ADAL" clId="{54BC53BF-5A74-40D2-898E-0F714BA112AC}" dt="2026-08-28T12:47:46.202" v="2" actId="20577"/>
          <ac:spMkLst>
            <pc:docMk/>
            <pc:sldMk cId="294885060" sldId="413"/>
            <ac:spMk id="2" creationId="{5B90DBD5-8307-5F30-80DD-E67191EEE6EA}"/>
          </ac:spMkLst>
        </pc:spChg>
      </pc:sldChg>
      <pc:sldChg chg="modSp mod">
        <pc:chgData name="Filip Šebesta" userId="f3ab0a69-e1f3-413c-b40b-924e8ebc5118" providerId="ADAL" clId="{54BC53BF-5A74-40D2-898E-0F714BA112AC}" dt="2026-08-28T12:47:39.765" v="1" actId="20577"/>
        <pc:sldMkLst>
          <pc:docMk/>
          <pc:sldMk cId="1395109192" sldId="417"/>
        </pc:sldMkLst>
        <pc:spChg chg="mod">
          <ac:chgData name="Filip Šebesta" userId="f3ab0a69-e1f3-413c-b40b-924e8ebc5118" providerId="ADAL" clId="{54BC53BF-5A74-40D2-898E-0F714BA112AC}" dt="2026-08-28T12:47:39.765" v="1" actId="20577"/>
          <ac:spMkLst>
            <pc:docMk/>
            <pc:sldMk cId="1395109192" sldId="417"/>
            <ac:spMk id="10" creationId="{CCA44494-F35C-EBA6-05AC-DD273BC07729}"/>
          </ac:spMkLst>
        </pc:spChg>
      </pc:sldChg>
      <pc:sldChg chg="modSp mod">
        <pc:chgData name="Filip Šebesta" userId="f3ab0a69-e1f3-413c-b40b-924e8ebc5118" providerId="ADAL" clId="{54BC53BF-5A74-40D2-898E-0F714BA112AC}" dt="2026-08-28T12:47:51.518" v="3" actId="20577"/>
        <pc:sldMkLst>
          <pc:docMk/>
          <pc:sldMk cId="3507685282" sldId="420"/>
        </pc:sldMkLst>
        <pc:spChg chg="mod">
          <ac:chgData name="Filip Šebesta" userId="f3ab0a69-e1f3-413c-b40b-924e8ebc5118" providerId="ADAL" clId="{54BC53BF-5A74-40D2-898E-0F714BA112AC}" dt="2026-08-28T12:47:51.518" v="3" actId="20577"/>
          <ac:spMkLst>
            <pc:docMk/>
            <pc:sldMk cId="3507685282" sldId="420"/>
            <ac:spMk id="10" creationId="{D01923F1-EA43-7742-CD8C-6184A84C0AA2}"/>
          </ac:spMkLst>
        </pc:spChg>
        <pc:graphicFrameChg chg="modGraphic">
          <ac:chgData name="Filip Šebesta" userId="f3ab0a69-e1f3-413c-b40b-924e8ebc5118" providerId="ADAL" clId="{54BC53BF-5A74-40D2-898E-0F714BA112AC}" dt="2026-08-28T12:47:33.659" v="0" actId="20577"/>
          <ac:graphicFrameMkLst>
            <pc:docMk/>
            <pc:sldMk cId="3507685282" sldId="420"/>
            <ac:graphicFrameMk id="6" creationId="{0B3DB75D-BFD6-B0BF-67D7-2D39B352B9D4}"/>
          </ac:graphicFrameMkLst>
        </pc:graphicFrame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spc="0" baseline="0">
                <a:solidFill>
                  <a:schemeClr val="tx1"/>
                </a:solidFill>
                <a:latin typeface="+mn-lt"/>
                <a:ea typeface="+mn-ea"/>
                <a:cs typeface="+mn-cs"/>
              </a:defRPr>
            </a:pPr>
            <a:r>
              <a:rPr lang="en-US" sz="1400" b="1">
                <a:solidFill>
                  <a:schemeClr val="tx1"/>
                </a:solidFill>
                <a:latin typeface="Helvetica"/>
                <a:cs typeface="Helvetica"/>
              </a:rPr>
              <a:t>TRŽBY </a:t>
            </a:r>
            <a:r>
              <a:rPr lang="cs-CZ" sz="1400" b="1">
                <a:solidFill>
                  <a:schemeClr val="tx1"/>
                </a:solidFill>
                <a:latin typeface="Helvetica"/>
                <a:cs typeface="Helvetica"/>
              </a:rPr>
              <a:t>Q2</a:t>
            </a:r>
            <a:r>
              <a:rPr lang="cs-CZ" sz="1400" b="1" baseline="0">
                <a:solidFill>
                  <a:schemeClr val="tx1"/>
                </a:solidFill>
                <a:latin typeface="Helvetica"/>
                <a:cs typeface="Helvetica"/>
              </a:rPr>
              <a:t> </a:t>
            </a:r>
            <a:r>
              <a:rPr lang="cs-CZ" sz="1400" b="1">
                <a:solidFill>
                  <a:schemeClr val="tx1"/>
                </a:solidFill>
                <a:latin typeface="Helvetica"/>
                <a:cs typeface="Helvetica"/>
              </a:rPr>
              <a:t>2025</a:t>
            </a:r>
            <a:r>
              <a:rPr lang="cs-CZ" sz="1400" b="1" baseline="0">
                <a:solidFill>
                  <a:schemeClr val="tx1"/>
                </a:solidFill>
                <a:latin typeface="Helvetica"/>
                <a:cs typeface="Helvetica"/>
              </a:rPr>
              <a:t> vs Q2 2026 </a:t>
            </a:r>
            <a:r>
              <a:rPr lang="cs-CZ" sz="1200" b="0">
                <a:solidFill>
                  <a:schemeClr val="tx1"/>
                </a:solidFill>
                <a:latin typeface="Helvetica"/>
                <a:cs typeface="Helvetica"/>
              </a:rPr>
              <a:t>(tis.</a:t>
            </a:r>
            <a:r>
              <a:rPr lang="cs-CZ" sz="1200" b="0" baseline="0">
                <a:solidFill>
                  <a:schemeClr val="tx1"/>
                </a:solidFill>
                <a:latin typeface="Helvetica"/>
                <a:cs typeface="Helvetica"/>
              </a:rPr>
              <a:t> Kč)</a:t>
            </a:r>
            <a:endParaRPr lang="en-US" sz="1200" b="0">
              <a:solidFill>
                <a:schemeClr val="tx1"/>
              </a:solidFill>
              <a:latin typeface="Helvetica"/>
              <a:cs typeface="Helvetica"/>
            </a:endParaRPr>
          </a:p>
        </c:rich>
      </c:tx>
      <c:layout>
        <c:manualLayout>
          <c:xMode val="edge"/>
          <c:yMode val="edge"/>
          <c:x val="0.22098845776637527"/>
          <c:y val="5.9616333952880241E-2"/>
        </c:manualLayout>
      </c:layout>
      <c:overlay val="0"/>
      <c:spPr>
        <a:noFill/>
        <a:ln>
          <a:noFill/>
        </a:ln>
        <a:effectLst/>
      </c:spPr>
      <c:txPr>
        <a:bodyPr rot="0" spcFirstLastPara="1" vertOverflow="ellipsis" vert="horz" wrap="square" anchor="ctr" anchorCtr="1"/>
        <a:lstStyle/>
        <a:p>
          <a:pPr>
            <a:defRPr sz="1862" b="1"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strRef>
              <c:f>List1!$B$1</c:f>
              <c:strCache>
                <c:ptCount val="1"/>
                <c:pt idx="0">
                  <c:v>Tržby Q1 2025 vs Q1 2026</c:v>
                </c:pt>
              </c:strCache>
            </c:strRef>
          </c:tx>
          <c:spPr>
            <a:solidFill>
              <a:srgbClr val="FE4C00"/>
            </a:solidFill>
            <a:ln>
              <a:noFill/>
            </a:ln>
            <a:effectLst/>
          </c:spPr>
          <c:invertIfNegative val="0"/>
          <c:dPt>
            <c:idx val="0"/>
            <c:invertIfNegative val="0"/>
            <c:bubble3D val="0"/>
            <c:spPr>
              <a:solidFill>
                <a:schemeClr val="bg2">
                  <a:lumMod val="75000"/>
                </a:schemeClr>
              </a:solidFill>
              <a:ln>
                <a:noFill/>
              </a:ln>
              <a:effectLst/>
            </c:spPr>
            <c:extLst>
              <c:ext xmlns:c16="http://schemas.microsoft.com/office/drawing/2014/chart" uri="{C3380CC4-5D6E-409C-BE32-E72D297353CC}">
                <c16:uniqueId val="{00000000-DE94-45C8-802F-108A1AD156BC}"/>
              </c:ext>
            </c:extLst>
          </c:dPt>
          <c:dPt>
            <c:idx val="1"/>
            <c:invertIfNegative val="0"/>
            <c:bubble3D val="0"/>
            <c:spPr>
              <a:solidFill>
                <a:srgbClr val="FE4C00"/>
              </a:solidFill>
              <a:ln>
                <a:noFill/>
              </a:ln>
              <a:effectLst/>
            </c:spPr>
            <c:extLst>
              <c:ext xmlns:c16="http://schemas.microsoft.com/office/drawing/2014/chart" uri="{C3380CC4-5D6E-409C-BE32-E72D297353CC}">
                <c16:uniqueId val="{00000001-DE94-45C8-802F-108A1AD156BC}"/>
              </c:ext>
            </c:extLst>
          </c:dPt>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solidFill>
                    <a:latin typeface="Helvetica"/>
                    <a:ea typeface="+mn-ea"/>
                    <a:cs typeface="Helvetica"/>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List1!$A$2:$A$3</c:f>
              <c:strCache>
                <c:ptCount val="2"/>
                <c:pt idx="0">
                  <c:v>Q2 2025</c:v>
                </c:pt>
                <c:pt idx="1">
                  <c:v>Q2 2026</c:v>
                </c:pt>
              </c:strCache>
            </c:strRef>
          </c:cat>
          <c:val>
            <c:numRef>
              <c:f>List1!$B$2:$B$3</c:f>
              <c:numCache>
                <c:formatCode>#,##0</c:formatCode>
                <c:ptCount val="2"/>
                <c:pt idx="0">
                  <c:v>314836</c:v>
                </c:pt>
                <c:pt idx="1">
                  <c:v>367466</c:v>
                </c:pt>
              </c:numCache>
            </c:numRef>
          </c:val>
          <c:extLst>
            <c:ext xmlns:c16="http://schemas.microsoft.com/office/drawing/2014/chart" uri="{C3380CC4-5D6E-409C-BE32-E72D297353CC}">
              <c16:uniqueId val="{00000000-7943-4D93-91ED-FCD38C40F047}"/>
            </c:ext>
          </c:extLst>
        </c:ser>
        <c:dLbls>
          <c:showLegendKey val="0"/>
          <c:showVal val="0"/>
          <c:showCatName val="0"/>
          <c:showSerName val="0"/>
          <c:showPercent val="0"/>
          <c:showBubbleSize val="0"/>
        </c:dLbls>
        <c:gapWidth val="200"/>
        <c:axId val="100494432"/>
        <c:axId val="100491072"/>
      </c:barChart>
      <c:catAx>
        <c:axId val="100494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Helvetica"/>
                <a:ea typeface="+mn-ea"/>
                <a:cs typeface="Helvetica"/>
              </a:defRPr>
            </a:pPr>
            <a:endParaRPr lang="cs-CZ"/>
          </a:p>
        </c:txPr>
        <c:crossAx val="100491072"/>
        <c:crosses val="autoZero"/>
        <c:auto val="1"/>
        <c:lblAlgn val="ctr"/>
        <c:lblOffset val="100"/>
        <c:noMultiLvlLbl val="0"/>
      </c:catAx>
      <c:valAx>
        <c:axId val="100491072"/>
        <c:scaling>
          <c:orientation val="minMax"/>
          <c:max val="400000"/>
          <c:min val="0"/>
        </c:scaling>
        <c:delete val="0"/>
        <c:axPos val="l"/>
        <c:majorGridlines>
          <c:spPr>
            <a:ln w="9525" cap="flat" cmpd="sng" algn="ctr">
              <a:no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Helvetica"/>
                <a:ea typeface="+mn-ea"/>
                <a:cs typeface="Helvetica"/>
              </a:defRPr>
            </a:pPr>
            <a:endParaRPr lang="cs-CZ"/>
          </a:p>
        </c:txPr>
        <c:crossAx val="100494432"/>
        <c:crosses val="autoZero"/>
        <c:crossBetween val="between"/>
        <c:majorUnit val="5000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lumMod val="95000"/>
      </a:schemeClr>
    </a:solidFill>
    <a:ln>
      <a:solidFill>
        <a:schemeClr val="tx1"/>
      </a:solidFill>
    </a:ln>
    <a:effectLst/>
  </c:spPr>
  <c:txPr>
    <a:bodyPr/>
    <a:lstStyle/>
    <a:p>
      <a:pPr>
        <a:defRPr/>
      </a:pPr>
      <a:endParaRPr lang="cs-CZ"/>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spc="0" baseline="0">
                <a:solidFill>
                  <a:schemeClr val="tx1"/>
                </a:solidFill>
                <a:latin typeface="+mn-lt"/>
                <a:ea typeface="+mn-ea"/>
                <a:cs typeface="+mn-cs"/>
              </a:defRPr>
            </a:pPr>
            <a:r>
              <a:rPr lang="cs-CZ" sz="1400" b="1">
                <a:solidFill>
                  <a:schemeClr val="tx1"/>
                </a:solidFill>
                <a:latin typeface="Helvetica"/>
                <a:cs typeface="Helvetica"/>
              </a:rPr>
              <a:t>EBITDA</a:t>
            </a:r>
            <a:r>
              <a:rPr lang="en-US" sz="1400" b="1">
                <a:solidFill>
                  <a:schemeClr val="tx1"/>
                </a:solidFill>
                <a:latin typeface="Helvetica"/>
                <a:cs typeface="Helvetica"/>
              </a:rPr>
              <a:t> </a:t>
            </a:r>
            <a:r>
              <a:rPr lang="cs-CZ" sz="1400" b="1">
                <a:solidFill>
                  <a:schemeClr val="tx1"/>
                </a:solidFill>
                <a:latin typeface="Helvetica"/>
                <a:cs typeface="Helvetica"/>
              </a:rPr>
              <a:t>Q2</a:t>
            </a:r>
            <a:r>
              <a:rPr lang="cs-CZ" sz="1400" b="1" baseline="0">
                <a:solidFill>
                  <a:schemeClr val="tx1"/>
                </a:solidFill>
                <a:latin typeface="Helvetica"/>
                <a:cs typeface="Helvetica"/>
              </a:rPr>
              <a:t> 2025 vs Q2 2026 </a:t>
            </a:r>
            <a:r>
              <a:rPr lang="cs-CZ" sz="1200" b="0">
                <a:solidFill>
                  <a:schemeClr val="tx1"/>
                </a:solidFill>
                <a:latin typeface="Helvetica"/>
                <a:cs typeface="Helvetica"/>
              </a:rPr>
              <a:t>(tis. Kč)</a:t>
            </a:r>
            <a:endParaRPr lang="en-US" sz="1200" b="0">
              <a:solidFill>
                <a:schemeClr val="tx1"/>
              </a:solidFill>
              <a:latin typeface="Helvetica"/>
              <a:cs typeface="Helvetica"/>
            </a:endParaRPr>
          </a:p>
        </c:rich>
      </c:tx>
      <c:layout>
        <c:manualLayout>
          <c:xMode val="edge"/>
          <c:yMode val="edge"/>
          <c:x val="0.21474386599329698"/>
          <c:y val="6.0509553099656666E-2"/>
        </c:manualLayout>
      </c:layout>
      <c:overlay val="0"/>
      <c:spPr>
        <a:noFill/>
        <a:ln>
          <a:noFill/>
        </a:ln>
        <a:effectLst/>
      </c:spPr>
      <c:txPr>
        <a:bodyPr rot="0" spcFirstLastPara="1" vertOverflow="ellipsis" vert="horz" wrap="square" anchor="ctr" anchorCtr="1"/>
        <a:lstStyle/>
        <a:p>
          <a:pPr>
            <a:defRPr sz="1862" b="1"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9.1271885876967135E-2"/>
          <c:y val="0.13086547841836799"/>
          <c:w val="0.88220668188215978"/>
          <c:h val="0.78251302652755184"/>
        </c:manualLayout>
      </c:layout>
      <c:barChart>
        <c:barDir val="col"/>
        <c:grouping val="clustered"/>
        <c:varyColors val="0"/>
        <c:ser>
          <c:idx val="0"/>
          <c:order val="0"/>
          <c:tx>
            <c:strRef>
              <c:f>List1!$B$1</c:f>
              <c:strCache>
                <c:ptCount val="1"/>
                <c:pt idx="0">
                  <c:v>EBITDA Q1 2025 /Q1 2026</c:v>
                </c:pt>
              </c:strCache>
            </c:strRef>
          </c:tx>
          <c:spPr>
            <a:solidFill>
              <a:srgbClr val="FE4C00"/>
            </a:solidFill>
            <a:ln>
              <a:noFill/>
            </a:ln>
            <a:effectLst/>
          </c:spPr>
          <c:invertIfNegative val="0"/>
          <c:dPt>
            <c:idx val="0"/>
            <c:invertIfNegative val="0"/>
            <c:bubble3D val="0"/>
            <c:spPr>
              <a:solidFill>
                <a:schemeClr val="bg2">
                  <a:lumMod val="75000"/>
                </a:schemeClr>
              </a:solidFill>
              <a:ln>
                <a:noFill/>
              </a:ln>
              <a:effectLst/>
            </c:spPr>
            <c:extLst>
              <c:ext xmlns:c16="http://schemas.microsoft.com/office/drawing/2014/chart" uri="{C3380CC4-5D6E-409C-BE32-E72D297353CC}">
                <c16:uniqueId val="{00000000-46F6-4848-80ED-57C4AC69CF88}"/>
              </c:ext>
            </c:extLst>
          </c:dPt>
          <c:dPt>
            <c:idx val="1"/>
            <c:invertIfNegative val="0"/>
            <c:bubble3D val="0"/>
            <c:spPr>
              <a:solidFill>
                <a:srgbClr val="FE4C00"/>
              </a:solidFill>
              <a:ln>
                <a:noFill/>
              </a:ln>
              <a:effectLst/>
            </c:spPr>
            <c:extLst>
              <c:ext xmlns:c16="http://schemas.microsoft.com/office/drawing/2014/chart" uri="{C3380CC4-5D6E-409C-BE32-E72D297353CC}">
                <c16:uniqueId val="{00000001-F074-4517-A838-B248475AA5BC}"/>
              </c:ext>
            </c:extLst>
          </c:dPt>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solidFill>
                    <a:latin typeface="Helvetica"/>
                    <a:ea typeface="+mn-ea"/>
                    <a:cs typeface="Helvetica"/>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List1!$A$2:$A$3</c:f>
              <c:strCache>
                <c:ptCount val="2"/>
                <c:pt idx="0">
                  <c:v>Q2 2025</c:v>
                </c:pt>
                <c:pt idx="1">
                  <c:v>Q2 2026</c:v>
                </c:pt>
              </c:strCache>
            </c:strRef>
          </c:cat>
          <c:val>
            <c:numRef>
              <c:f>List1!$B$2:$B$3</c:f>
              <c:numCache>
                <c:formatCode>#,##0</c:formatCode>
                <c:ptCount val="2"/>
                <c:pt idx="0">
                  <c:v>27526</c:v>
                </c:pt>
                <c:pt idx="1">
                  <c:v>29899</c:v>
                </c:pt>
              </c:numCache>
            </c:numRef>
          </c:val>
          <c:extLst>
            <c:ext xmlns:c16="http://schemas.microsoft.com/office/drawing/2014/chart" uri="{C3380CC4-5D6E-409C-BE32-E72D297353CC}">
              <c16:uniqueId val="{00000000-D4DC-4271-8D68-89375A463225}"/>
            </c:ext>
          </c:extLst>
        </c:ser>
        <c:dLbls>
          <c:showLegendKey val="0"/>
          <c:showVal val="0"/>
          <c:showCatName val="0"/>
          <c:showSerName val="0"/>
          <c:showPercent val="0"/>
          <c:showBubbleSize val="0"/>
        </c:dLbls>
        <c:gapWidth val="200"/>
        <c:axId val="100494432"/>
        <c:axId val="100491072"/>
      </c:barChart>
      <c:catAx>
        <c:axId val="100494432"/>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Helvetica"/>
                <a:ea typeface="+mn-ea"/>
                <a:cs typeface="Helvetica"/>
              </a:defRPr>
            </a:pPr>
            <a:endParaRPr lang="cs-CZ"/>
          </a:p>
        </c:txPr>
        <c:crossAx val="100491072"/>
        <c:crosses val="autoZero"/>
        <c:auto val="1"/>
        <c:lblAlgn val="ctr"/>
        <c:lblOffset val="100"/>
        <c:noMultiLvlLbl val="0"/>
      </c:catAx>
      <c:valAx>
        <c:axId val="100491072"/>
        <c:scaling>
          <c:orientation val="minMax"/>
          <c:max val="40000"/>
          <c:min val="0"/>
        </c:scaling>
        <c:delete val="0"/>
        <c:axPos val="l"/>
        <c:majorGridlines>
          <c:spPr>
            <a:ln w="9525" cap="flat" cmpd="sng" algn="ctr">
              <a:no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Helvetica"/>
                <a:ea typeface="+mn-ea"/>
                <a:cs typeface="Helvetica"/>
              </a:defRPr>
            </a:pPr>
            <a:endParaRPr lang="cs-CZ"/>
          </a:p>
        </c:txPr>
        <c:crossAx val="1004944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lumMod val="95000"/>
      </a:schemeClr>
    </a:solidFill>
    <a:ln>
      <a:solidFill>
        <a:schemeClr val="tx1"/>
      </a:solidFill>
    </a:ln>
    <a:effectLst/>
  </c:spPr>
  <c:txPr>
    <a:bodyPr/>
    <a:lstStyle/>
    <a:p>
      <a:pPr>
        <a:defRPr/>
      </a:pPr>
      <a:endParaRPr lang="cs-CZ"/>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1"/>
  <c:style val="2"/>
  <c:chart>
    <c:title>
      <c:tx>
        <c:rich>
          <a:bodyPr/>
          <a:lstStyle/>
          <a:p>
            <a:pPr>
              <a:defRPr sz="1400" b="1">
                <a:solidFill>
                  <a:schemeClr val="tx1"/>
                </a:solidFill>
                <a:latin typeface="Helvetica"/>
                <a:cs typeface="Helvetica"/>
              </a:defRPr>
            </a:pPr>
            <a:r>
              <a:rPr lang="cs-CZ" sz="1400" b="1">
                <a:solidFill>
                  <a:schemeClr val="tx1"/>
                </a:solidFill>
                <a:latin typeface="Helvetica"/>
                <a:cs typeface="Helvetica"/>
              </a:rPr>
              <a:t>ROZDĚLENÍ TRŽEB PODLE REGIONU</a:t>
            </a:r>
          </a:p>
        </c:rich>
      </c:tx>
      <c:overlay val="0"/>
      <c:spPr>
        <a:noFill/>
        <a:ln>
          <a:noFill/>
        </a:ln>
      </c:spPr>
    </c:title>
    <c:autoTitleDeleted val="0"/>
    <c:plotArea>
      <c:layout/>
      <c:barChart>
        <c:barDir val="col"/>
        <c:grouping val="stacked"/>
        <c:varyColors val="0"/>
        <c:ser>
          <c:idx val="0"/>
          <c:order val="0"/>
          <c:tx>
            <c:strRef>
              <c:f>List1!$B$1</c:f>
              <c:strCache>
                <c:ptCount val="1"/>
                <c:pt idx="0">
                  <c:v>CZ/SK</c:v>
                </c:pt>
              </c:strCache>
            </c:strRef>
          </c:tx>
          <c:spPr>
            <a:solidFill>
              <a:srgbClr val="FE4C00"/>
            </a:solidFill>
            <a:ln>
              <a:noFill/>
            </a:ln>
          </c:spPr>
          <c:invertIfNegative val="1"/>
          <c:dLbls>
            <c:numFmt formatCode="0%" sourceLinked="0"/>
            <c:spPr>
              <a:noFill/>
              <a:ln>
                <a:noFill/>
              </a:ln>
            </c:spPr>
            <c:txPr>
              <a:bodyPr/>
              <a:lstStyle/>
              <a:p>
                <a:pPr>
                  <a:defRPr sz="1200" b="1">
                    <a:solidFill>
                      <a:srgbClr val="FFFFFF"/>
                    </a:solidFill>
                    <a:latin typeface="Helvetica"/>
                    <a:cs typeface="Helvetica"/>
                  </a:defRPr>
                </a:pPr>
                <a:endParaRPr lang="cs-CZ"/>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List1!$A$2:$A$4</c:f>
              <c:numCache>
                <c:formatCode>General</c:formatCode>
                <c:ptCount val="3"/>
                <c:pt idx="0">
                  <c:v>2025</c:v>
                </c:pt>
                <c:pt idx="1">
                  <c:v>2026</c:v>
                </c:pt>
                <c:pt idx="2">
                  <c:v>2027</c:v>
                </c:pt>
              </c:numCache>
            </c:numRef>
          </c:cat>
          <c:val>
            <c:numRef>
              <c:f>List1!$B$2:$B$4</c:f>
              <c:numCache>
                <c:formatCode>General</c:formatCode>
                <c:ptCount val="3"/>
                <c:pt idx="0">
                  <c:v>0.33</c:v>
                </c:pt>
                <c:pt idx="1">
                  <c:v>0.34</c:v>
                </c:pt>
                <c:pt idx="2">
                  <c:v>0.29399999999999998</c:v>
                </c:pt>
              </c:numCache>
            </c:numRef>
          </c:val>
          <c:extLst>
            <c:ext xmlns:c14="http://schemas.microsoft.com/office/drawing/2007/8/2/chart" uri="{6F2FDCE9-48DA-4B69-8628-5D25D57E5C99}">
              <c14:invertSolidFillFmt>
                <c14:spPr xmlns:c14="http://schemas.microsoft.com/office/drawing/2007/8/2/chart">
                  <a:solidFill>
                    <a:srgbClr val="FFFFFF"/>
                  </a:solidFill>
                  <a:ln>
                    <a:noFill/>
                  </a:ln>
                </c14:spPr>
              </c14:invertSolidFillFmt>
            </c:ext>
            <c:ext xmlns:c16="http://schemas.microsoft.com/office/drawing/2014/chart" uri="{C3380CC4-5D6E-409C-BE32-E72D297353CC}">
              <c16:uniqueId val="{00000000-E79E-4699-AC7E-7BF10C7EB8B6}"/>
            </c:ext>
          </c:extLst>
        </c:ser>
        <c:ser>
          <c:idx val="1"/>
          <c:order val="1"/>
          <c:tx>
            <c:strRef>
              <c:f>List1!$C$1</c:f>
              <c:strCache>
                <c:ptCount val="1"/>
                <c:pt idx="0">
                  <c:v>EU</c:v>
                </c:pt>
              </c:strCache>
            </c:strRef>
          </c:tx>
          <c:spPr>
            <a:solidFill>
              <a:srgbClr val="0D0D0D"/>
            </a:solidFill>
            <a:ln>
              <a:noFill/>
            </a:ln>
          </c:spPr>
          <c:invertIfNegative val="1"/>
          <c:dLbls>
            <c:numFmt formatCode="0%" sourceLinked="0"/>
            <c:spPr>
              <a:noFill/>
              <a:ln>
                <a:noFill/>
              </a:ln>
            </c:spPr>
            <c:txPr>
              <a:bodyPr/>
              <a:lstStyle/>
              <a:p>
                <a:pPr>
                  <a:defRPr sz="1200" b="1">
                    <a:solidFill>
                      <a:srgbClr val="FFFFFF"/>
                    </a:solidFill>
                    <a:latin typeface="Helvetica"/>
                    <a:cs typeface="Helvetica"/>
                  </a:defRPr>
                </a:pPr>
                <a:endParaRPr lang="cs-CZ"/>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List1!$A$2:$A$4</c:f>
              <c:numCache>
                <c:formatCode>General</c:formatCode>
                <c:ptCount val="3"/>
                <c:pt idx="0">
                  <c:v>2025</c:v>
                </c:pt>
                <c:pt idx="1">
                  <c:v>2026</c:v>
                </c:pt>
                <c:pt idx="2">
                  <c:v>2027</c:v>
                </c:pt>
              </c:numCache>
            </c:numRef>
          </c:cat>
          <c:val>
            <c:numRef>
              <c:f>List1!$C$2:$C$4</c:f>
              <c:numCache>
                <c:formatCode>General</c:formatCode>
                <c:ptCount val="3"/>
                <c:pt idx="0">
                  <c:v>0.37</c:v>
                </c:pt>
                <c:pt idx="1">
                  <c:v>0.37</c:v>
                </c:pt>
                <c:pt idx="2">
                  <c:v>0.40400000000000003</c:v>
                </c:pt>
              </c:numCache>
            </c:numRef>
          </c:val>
          <c:extLst>
            <c:ext xmlns:c14="http://schemas.microsoft.com/office/drawing/2007/8/2/chart" uri="{6F2FDCE9-48DA-4B69-8628-5D25D57E5C99}">
              <c14:invertSolidFillFmt>
                <c14:spPr xmlns:c14="http://schemas.microsoft.com/office/drawing/2007/8/2/chart">
                  <a:solidFill>
                    <a:srgbClr val="FFFFFF"/>
                  </a:solidFill>
                  <a:ln>
                    <a:noFill/>
                  </a:ln>
                </c14:spPr>
              </c14:invertSolidFillFmt>
            </c:ext>
            <c:ext xmlns:c16="http://schemas.microsoft.com/office/drawing/2014/chart" uri="{C3380CC4-5D6E-409C-BE32-E72D297353CC}">
              <c16:uniqueId val="{00000001-E79E-4699-AC7E-7BF10C7EB8B6}"/>
            </c:ext>
          </c:extLst>
        </c:ser>
        <c:ser>
          <c:idx val="2"/>
          <c:order val="2"/>
          <c:tx>
            <c:strRef>
              <c:f>List1!$D$1</c:f>
              <c:strCache>
                <c:ptCount val="1"/>
                <c:pt idx="0">
                  <c:v>Ostatní</c:v>
                </c:pt>
              </c:strCache>
            </c:strRef>
          </c:tx>
          <c:spPr>
            <a:solidFill>
              <a:srgbClr val="BFBFBF"/>
            </a:solidFill>
            <a:ln>
              <a:noFill/>
            </a:ln>
          </c:spPr>
          <c:invertIfNegative val="1"/>
          <c:dLbls>
            <c:numFmt formatCode="0%" sourceLinked="0"/>
            <c:spPr>
              <a:noFill/>
              <a:ln>
                <a:noFill/>
              </a:ln>
            </c:spPr>
            <c:txPr>
              <a:bodyPr/>
              <a:lstStyle/>
              <a:p>
                <a:pPr>
                  <a:defRPr sz="1200" b="1">
                    <a:solidFill>
                      <a:srgbClr val="FFFFFF"/>
                    </a:solidFill>
                    <a:latin typeface="Helvetica"/>
                    <a:cs typeface="Helvetica"/>
                  </a:defRPr>
                </a:pPr>
                <a:endParaRPr lang="cs-CZ"/>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List1!$A$2:$A$4</c:f>
              <c:numCache>
                <c:formatCode>General</c:formatCode>
                <c:ptCount val="3"/>
                <c:pt idx="0">
                  <c:v>2025</c:v>
                </c:pt>
                <c:pt idx="1">
                  <c:v>2026</c:v>
                </c:pt>
                <c:pt idx="2">
                  <c:v>2027</c:v>
                </c:pt>
              </c:numCache>
            </c:numRef>
          </c:cat>
          <c:val>
            <c:numRef>
              <c:f>List1!$D$2:$D$4</c:f>
              <c:numCache>
                <c:formatCode>General</c:formatCode>
                <c:ptCount val="3"/>
                <c:pt idx="0">
                  <c:v>0.3</c:v>
                </c:pt>
                <c:pt idx="1">
                  <c:v>0.28999999999999998</c:v>
                </c:pt>
                <c:pt idx="2">
                  <c:v>0.30199999999999999</c:v>
                </c:pt>
              </c:numCache>
            </c:numRef>
          </c:val>
          <c:extLst>
            <c:ext xmlns:c14="http://schemas.microsoft.com/office/drawing/2007/8/2/chart" uri="{6F2FDCE9-48DA-4B69-8628-5D25D57E5C99}">
              <c14:invertSolidFillFmt>
                <c14:spPr xmlns:c14="http://schemas.microsoft.com/office/drawing/2007/8/2/chart">
                  <a:solidFill>
                    <a:srgbClr val="FFFFFF"/>
                  </a:solidFill>
                  <a:ln>
                    <a:noFill/>
                  </a:ln>
                </c14:spPr>
              </c14:invertSolidFillFmt>
            </c:ext>
            <c:ext xmlns:c16="http://schemas.microsoft.com/office/drawing/2014/chart" uri="{C3380CC4-5D6E-409C-BE32-E72D297353CC}">
              <c16:uniqueId val="{00000002-E79E-4699-AC7E-7BF10C7EB8B6}"/>
            </c:ext>
          </c:extLst>
        </c:ser>
        <c:dLbls>
          <c:showLegendKey val="0"/>
          <c:showVal val="0"/>
          <c:showCatName val="0"/>
          <c:showSerName val="0"/>
          <c:showPercent val="0"/>
          <c:showBubbleSize val="0"/>
        </c:dLbls>
        <c:gapWidth val="90"/>
        <c:overlap val="100"/>
        <c:axId val="311110000"/>
        <c:axId val="311110001"/>
      </c:barChart>
      <c:catAx>
        <c:axId val="311110000"/>
        <c:scaling>
          <c:orientation val="minMax"/>
        </c:scaling>
        <c:delete val="0"/>
        <c:axPos val="b"/>
        <c:numFmt formatCode="General" sourceLinked="1"/>
        <c:majorTickMark val="none"/>
        <c:minorTickMark val="none"/>
        <c:tickLblPos val="nextTo"/>
        <c:spPr>
          <a:noFill/>
          <a:ln w="9525">
            <a:solidFill>
              <a:srgbClr val="BFBFBF"/>
            </a:solidFill>
          </a:ln>
        </c:spPr>
        <c:txPr>
          <a:bodyPr/>
          <a:lstStyle/>
          <a:p>
            <a:pPr>
              <a:defRPr sz="1200" b="0">
                <a:solidFill>
                  <a:schemeClr val="tx1"/>
                </a:solidFill>
                <a:latin typeface="Helvetica"/>
                <a:cs typeface="Helvetica"/>
              </a:defRPr>
            </a:pPr>
            <a:endParaRPr lang="cs-CZ"/>
          </a:p>
        </c:txPr>
        <c:crossAx val="311110001"/>
        <c:crosses val="autoZero"/>
        <c:auto val="1"/>
        <c:lblAlgn val="ctr"/>
        <c:lblOffset val="100"/>
        <c:noMultiLvlLbl val="0"/>
      </c:catAx>
      <c:valAx>
        <c:axId val="311110001"/>
        <c:scaling>
          <c:orientation val="minMax"/>
          <c:max val="1"/>
          <c:min val="0"/>
        </c:scaling>
        <c:delete val="0"/>
        <c:axPos val="l"/>
        <c:majorGridlines>
          <c:spPr>
            <a:ln w="9525">
              <a:solidFill>
                <a:srgbClr val="E7E6E6"/>
              </a:solidFill>
            </a:ln>
          </c:spPr>
        </c:majorGridlines>
        <c:numFmt formatCode="0%" sourceLinked="0"/>
        <c:majorTickMark val="out"/>
        <c:minorTickMark val="none"/>
        <c:tickLblPos val="nextTo"/>
        <c:spPr>
          <a:noFill/>
          <a:ln>
            <a:noFill/>
          </a:ln>
        </c:spPr>
        <c:txPr>
          <a:bodyPr/>
          <a:lstStyle/>
          <a:p>
            <a:pPr>
              <a:defRPr sz="1200" b="0">
                <a:solidFill>
                  <a:schemeClr val="tx1"/>
                </a:solidFill>
                <a:latin typeface="Helvetica"/>
                <a:cs typeface="Helvetica"/>
              </a:defRPr>
            </a:pPr>
            <a:endParaRPr lang="cs-CZ"/>
          </a:p>
        </c:txPr>
        <c:crossAx val="311110000"/>
        <c:crosses val="autoZero"/>
        <c:crossBetween val="between"/>
      </c:valAx>
      <c:spPr>
        <a:noFill/>
        <a:ln>
          <a:noFill/>
        </a:ln>
      </c:spPr>
    </c:plotArea>
    <c:legend>
      <c:legendPos val="t"/>
      <c:overlay val="0"/>
      <c:spPr>
        <a:noFill/>
        <a:ln>
          <a:noFill/>
        </a:ln>
      </c:spPr>
      <c:txPr>
        <a:bodyPr/>
        <a:lstStyle/>
        <a:p>
          <a:pPr>
            <a:defRPr sz="1200" b="0">
              <a:solidFill>
                <a:schemeClr val="tx1"/>
              </a:solidFill>
              <a:latin typeface="Helvetica"/>
              <a:cs typeface="Helvetica"/>
            </a:defRPr>
          </a:pPr>
          <a:endParaRPr lang="cs-CZ"/>
        </a:p>
      </c:txPr>
    </c:legend>
    <c:plotVisOnly val="1"/>
    <c:dispBlanksAs val="gap"/>
    <c:showDLblsOverMax val="1"/>
  </c:chart>
  <c:spPr>
    <a:noFill/>
    <a:ln>
      <a:noFill/>
    </a:ln>
  </c:sp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881589-7D7A-AD4F-AAC1-350D4B356274}" type="datetimeFigureOut">
              <a:rPr lang="cs-CZ" smtClean="0"/>
              <a:t>22.09.2026</a:t>
            </a:fld>
            <a:endParaRPr lang="cs-CZ"/>
          </a:p>
        </p:txBody>
      </p:sp>
      <p:sp>
        <p:nvSpPr>
          <p:cNvPr id="4" name="Zástupný symbol pro obrázek snímk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4F2F4C-2013-9B4C-AB30-DF14C34857C6}" type="slidenum">
              <a:rPr lang="cs-CZ" smtClean="0"/>
              <a:t>‹#›</a:t>
            </a:fld>
            <a:endParaRPr lang="cs-CZ"/>
          </a:p>
        </p:txBody>
      </p:sp>
    </p:spTree>
    <p:extLst>
      <p:ext uri="{BB962C8B-B14F-4D97-AF65-F5344CB8AC3E}">
        <p14:creationId xmlns:p14="http://schemas.microsoft.com/office/powerpoint/2010/main" val="25336691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FDE563D-5FE5-40E6-1B97-1617BB5B85C3}"/>
              </a:ext>
            </a:extLst>
          </p:cNvPr>
          <p:cNvSpPr>
            <a:spLocks noGrp="1"/>
          </p:cNvSpPr>
          <p:nvPr>
            <p:ph type="ctrTitle"/>
          </p:nvPr>
        </p:nvSpPr>
        <p:spPr>
          <a:xfrm>
            <a:off x="1524000" y="1122363"/>
            <a:ext cx="9144000" cy="2387600"/>
          </a:xfrm>
        </p:spPr>
        <p:txBody>
          <a:bodyPr anchor="b"/>
          <a:lstStyle>
            <a:lvl1pPr algn="ctr">
              <a:defRPr sz="6000"/>
            </a:lvl1pPr>
          </a:lstStyle>
          <a:p>
            <a:r>
              <a:rPr lang="cs-CZ"/>
              <a:t>Kliknutím lze upravit styl.</a:t>
            </a:r>
          </a:p>
        </p:txBody>
      </p:sp>
      <p:sp>
        <p:nvSpPr>
          <p:cNvPr id="3" name="Podnadpis 2">
            <a:extLst>
              <a:ext uri="{FF2B5EF4-FFF2-40B4-BE49-F238E27FC236}">
                <a16:creationId xmlns:a16="http://schemas.microsoft.com/office/drawing/2014/main" id="{128A7BB6-C87C-8A2F-E8AF-BBB62D39BBB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p>
        </p:txBody>
      </p:sp>
      <p:sp>
        <p:nvSpPr>
          <p:cNvPr id="4" name="Zástupný symbol pro datum 3">
            <a:extLst>
              <a:ext uri="{FF2B5EF4-FFF2-40B4-BE49-F238E27FC236}">
                <a16:creationId xmlns:a16="http://schemas.microsoft.com/office/drawing/2014/main" id="{8E081CFE-EE0E-0DE5-70FD-59C9B6247220}"/>
              </a:ext>
            </a:extLst>
          </p:cNvPr>
          <p:cNvSpPr>
            <a:spLocks noGrp="1"/>
          </p:cNvSpPr>
          <p:nvPr>
            <p:ph type="dt" sz="half" idx="10"/>
          </p:nvPr>
        </p:nvSpPr>
        <p:spPr/>
        <p:txBody>
          <a:bodyPr/>
          <a:lstStyle/>
          <a:p>
            <a:fld id="{0A88A581-539C-2942-AA06-DF86FED43075}" type="datetimeFigureOut">
              <a:rPr lang="cs-CZ" smtClean="0"/>
              <a:t>22.09.2026</a:t>
            </a:fld>
            <a:endParaRPr lang="cs-CZ"/>
          </a:p>
        </p:txBody>
      </p:sp>
      <p:sp>
        <p:nvSpPr>
          <p:cNvPr id="5" name="Zástupný symbol pro zápatí 4">
            <a:extLst>
              <a:ext uri="{FF2B5EF4-FFF2-40B4-BE49-F238E27FC236}">
                <a16:creationId xmlns:a16="http://schemas.microsoft.com/office/drawing/2014/main" id="{9890B583-2BE6-C412-0F8C-D9026749F1D9}"/>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F29E97B9-5571-FA35-BF59-9DB36BEF4543}"/>
              </a:ext>
            </a:extLst>
          </p:cNvPr>
          <p:cNvSpPr>
            <a:spLocks noGrp="1"/>
          </p:cNvSpPr>
          <p:nvPr>
            <p:ph type="sldNum" sz="quarter" idx="12"/>
          </p:nvPr>
        </p:nvSpPr>
        <p:spPr/>
        <p:txBody>
          <a:bodyPr/>
          <a:lstStyle/>
          <a:p>
            <a:fld id="{9481D71F-05E3-1440-AD72-56E598A50FED}" type="slidenum">
              <a:rPr lang="cs-CZ" smtClean="0"/>
              <a:t>‹#›</a:t>
            </a:fld>
            <a:endParaRPr lang="cs-CZ"/>
          </a:p>
        </p:txBody>
      </p:sp>
    </p:spTree>
    <p:extLst>
      <p:ext uri="{BB962C8B-B14F-4D97-AF65-F5344CB8AC3E}">
        <p14:creationId xmlns:p14="http://schemas.microsoft.com/office/powerpoint/2010/main" val="42650195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6CAB575-BE02-2BDC-41CF-AB97EDF8E335}"/>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9C8AB055-AFA1-47E8-EA20-A43ECEC1725E}"/>
              </a:ext>
            </a:extLst>
          </p:cNvPr>
          <p:cNvSpPr>
            <a:spLocks noGrp="1"/>
          </p:cNvSpPr>
          <p:nvPr>
            <p:ph idx="1"/>
          </p:nvPr>
        </p:nvSpPr>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64FAEC04-E6FE-265A-9394-0B190199E634}"/>
              </a:ext>
            </a:extLst>
          </p:cNvPr>
          <p:cNvSpPr>
            <a:spLocks noGrp="1"/>
          </p:cNvSpPr>
          <p:nvPr>
            <p:ph type="dt" sz="half" idx="10"/>
          </p:nvPr>
        </p:nvSpPr>
        <p:spPr/>
        <p:txBody>
          <a:bodyPr/>
          <a:lstStyle/>
          <a:p>
            <a:fld id="{0A88A581-539C-2942-AA06-DF86FED43075}" type="datetimeFigureOut">
              <a:rPr lang="cs-CZ" smtClean="0"/>
              <a:t>22.09.2026</a:t>
            </a:fld>
            <a:endParaRPr lang="cs-CZ"/>
          </a:p>
        </p:txBody>
      </p:sp>
      <p:sp>
        <p:nvSpPr>
          <p:cNvPr id="5" name="Zástupný symbol pro zápatí 4">
            <a:extLst>
              <a:ext uri="{FF2B5EF4-FFF2-40B4-BE49-F238E27FC236}">
                <a16:creationId xmlns:a16="http://schemas.microsoft.com/office/drawing/2014/main" id="{53F5B112-0C71-1B07-A8D4-C8CE1444AF13}"/>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A801DFC5-E116-4C69-77AB-03FF4196D4FA}"/>
              </a:ext>
            </a:extLst>
          </p:cNvPr>
          <p:cNvSpPr>
            <a:spLocks noGrp="1"/>
          </p:cNvSpPr>
          <p:nvPr>
            <p:ph type="sldNum" sz="quarter" idx="12"/>
          </p:nvPr>
        </p:nvSpPr>
        <p:spPr/>
        <p:txBody>
          <a:bodyPr/>
          <a:lstStyle/>
          <a:p>
            <a:fld id="{9481D71F-05E3-1440-AD72-56E598A50FED}" type="slidenum">
              <a:rPr lang="cs-CZ" smtClean="0"/>
              <a:t>‹#›</a:t>
            </a:fld>
            <a:endParaRPr lang="cs-CZ"/>
          </a:p>
        </p:txBody>
      </p:sp>
    </p:spTree>
    <p:extLst>
      <p:ext uri="{BB962C8B-B14F-4D97-AF65-F5344CB8AC3E}">
        <p14:creationId xmlns:p14="http://schemas.microsoft.com/office/powerpoint/2010/main" val="1950459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oddílu">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5FE5F79-E54C-4BAC-E0B8-7E9425F132B4}"/>
              </a:ext>
            </a:extLst>
          </p:cNvPr>
          <p:cNvSpPr>
            <a:spLocks noGrp="1"/>
          </p:cNvSpPr>
          <p:nvPr>
            <p:ph type="title"/>
          </p:nvPr>
        </p:nvSpPr>
        <p:spPr>
          <a:xfrm>
            <a:off x="831850" y="1709738"/>
            <a:ext cx="10515600" cy="2852737"/>
          </a:xfrm>
        </p:spPr>
        <p:txBody>
          <a:bodyPr anchor="b"/>
          <a:lstStyle>
            <a:lvl1pPr>
              <a:defRPr sz="6000"/>
            </a:lvl1pPr>
          </a:lstStyle>
          <a:p>
            <a:r>
              <a:rPr lang="cs-CZ"/>
              <a:t>Kliknutím lze upravit styl.</a:t>
            </a:r>
          </a:p>
        </p:txBody>
      </p:sp>
      <p:sp>
        <p:nvSpPr>
          <p:cNvPr id="3" name="Zástupný text 2">
            <a:extLst>
              <a:ext uri="{FF2B5EF4-FFF2-40B4-BE49-F238E27FC236}">
                <a16:creationId xmlns:a16="http://schemas.microsoft.com/office/drawing/2014/main" id="{9FCB3F59-B606-2407-0104-2E9D9F30AB9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a:t>Po kliknutí můžete upravovat styly textu v předloze.</a:t>
            </a:r>
          </a:p>
        </p:txBody>
      </p:sp>
      <p:sp>
        <p:nvSpPr>
          <p:cNvPr id="4" name="Zástupný symbol pro datum 3">
            <a:extLst>
              <a:ext uri="{FF2B5EF4-FFF2-40B4-BE49-F238E27FC236}">
                <a16:creationId xmlns:a16="http://schemas.microsoft.com/office/drawing/2014/main" id="{93D20EFF-8E61-8834-3C9D-2875DBA1F554}"/>
              </a:ext>
            </a:extLst>
          </p:cNvPr>
          <p:cNvSpPr>
            <a:spLocks noGrp="1"/>
          </p:cNvSpPr>
          <p:nvPr>
            <p:ph type="dt" sz="half" idx="10"/>
          </p:nvPr>
        </p:nvSpPr>
        <p:spPr/>
        <p:txBody>
          <a:bodyPr/>
          <a:lstStyle/>
          <a:p>
            <a:fld id="{0A88A581-539C-2942-AA06-DF86FED43075}" type="datetimeFigureOut">
              <a:rPr lang="cs-CZ" smtClean="0"/>
              <a:t>22.09.2026</a:t>
            </a:fld>
            <a:endParaRPr lang="cs-CZ"/>
          </a:p>
        </p:txBody>
      </p:sp>
      <p:sp>
        <p:nvSpPr>
          <p:cNvPr id="5" name="Zástupný symbol pro zápatí 4">
            <a:extLst>
              <a:ext uri="{FF2B5EF4-FFF2-40B4-BE49-F238E27FC236}">
                <a16:creationId xmlns:a16="http://schemas.microsoft.com/office/drawing/2014/main" id="{1D41C7F2-69AF-4C3B-DF87-35089C27C3F9}"/>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213B55AD-B2E6-2C57-EA29-D2919D16BE04}"/>
              </a:ext>
            </a:extLst>
          </p:cNvPr>
          <p:cNvSpPr>
            <a:spLocks noGrp="1"/>
          </p:cNvSpPr>
          <p:nvPr>
            <p:ph type="sldNum" sz="quarter" idx="12"/>
          </p:nvPr>
        </p:nvSpPr>
        <p:spPr/>
        <p:txBody>
          <a:bodyPr/>
          <a:lstStyle/>
          <a:p>
            <a:fld id="{9481D71F-05E3-1440-AD72-56E598A50FED}" type="slidenum">
              <a:rPr lang="cs-CZ" smtClean="0"/>
              <a:t>‹#›</a:t>
            </a:fld>
            <a:endParaRPr lang="cs-CZ"/>
          </a:p>
        </p:txBody>
      </p:sp>
    </p:spTree>
    <p:extLst>
      <p:ext uri="{BB962C8B-B14F-4D97-AF65-F5344CB8AC3E}">
        <p14:creationId xmlns:p14="http://schemas.microsoft.com/office/powerpoint/2010/main" val="9553312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637E6D4-40DB-9735-AC2B-B81720402631}"/>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E1C80888-F21F-32AD-4BAC-5F9B58644327}"/>
              </a:ext>
            </a:extLst>
          </p:cNvPr>
          <p:cNvSpPr>
            <a:spLocks noGrp="1"/>
          </p:cNvSpPr>
          <p:nvPr>
            <p:ph sz="half" idx="1"/>
          </p:nvPr>
        </p:nvSpPr>
        <p:spPr>
          <a:xfrm>
            <a:off x="838200"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obsah 3">
            <a:extLst>
              <a:ext uri="{FF2B5EF4-FFF2-40B4-BE49-F238E27FC236}">
                <a16:creationId xmlns:a16="http://schemas.microsoft.com/office/drawing/2014/main" id="{69FA65DC-6409-EE38-0615-650A014D9FB4}"/>
              </a:ext>
            </a:extLst>
          </p:cNvPr>
          <p:cNvSpPr>
            <a:spLocks noGrp="1"/>
          </p:cNvSpPr>
          <p:nvPr>
            <p:ph sz="half" idx="2"/>
          </p:nvPr>
        </p:nvSpPr>
        <p:spPr>
          <a:xfrm>
            <a:off x="6172200"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a:extLst>
              <a:ext uri="{FF2B5EF4-FFF2-40B4-BE49-F238E27FC236}">
                <a16:creationId xmlns:a16="http://schemas.microsoft.com/office/drawing/2014/main" id="{63B90E0B-7F32-0C17-72DE-E7DB656020A7}"/>
              </a:ext>
            </a:extLst>
          </p:cNvPr>
          <p:cNvSpPr>
            <a:spLocks noGrp="1"/>
          </p:cNvSpPr>
          <p:nvPr>
            <p:ph type="dt" sz="half" idx="10"/>
          </p:nvPr>
        </p:nvSpPr>
        <p:spPr/>
        <p:txBody>
          <a:bodyPr/>
          <a:lstStyle/>
          <a:p>
            <a:fld id="{0A88A581-539C-2942-AA06-DF86FED43075}" type="datetimeFigureOut">
              <a:rPr lang="cs-CZ" smtClean="0"/>
              <a:t>22.09.2026</a:t>
            </a:fld>
            <a:endParaRPr lang="cs-CZ"/>
          </a:p>
        </p:txBody>
      </p:sp>
      <p:sp>
        <p:nvSpPr>
          <p:cNvPr id="6" name="Zástupný symbol pro zápatí 5">
            <a:extLst>
              <a:ext uri="{FF2B5EF4-FFF2-40B4-BE49-F238E27FC236}">
                <a16:creationId xmlns:a16="http://schemas.microsoft.com/office/drawing/2014/main" id="{7CC2AEA7-1632-F08D-8956-CF46E76C2D24}"/>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C9670F8A-9397-F74A-AB1B-1242D12D16E3}"/>
              </a:ext>
            </a:extLst>
          </p:cNvPr>
          <p:cNvSpPr>
            <a:spLocks noGrp="1"/>
          </p:cNvSpPr>
          <p:nvPr>
            <p:ph type="sldNum" sz="quarter" idx="12"/>
          </p:nvPr>
        </p:nvSpPr>
        <p:spPr/>
        <p:txBody>
          <a:bodyPr/>
          <a:lstStyle/>
          <a:p>
            <a:fld id="{9481D71F-05E3-1440-AD72-56E598A50FED}" type="slidenum">
              <a:rPr lang="cs-CZ" smtClean="0"/>
              <a:t>‹#›</a:t>
            </a:fld>
            <a:endParaRPr lang="cs-CZ"/>
          </a:p>
        </p:txBody>
      </p:sp>
    </p:spTree>
    <p:extLst>
      <p:ext uri="{BB962C8B-B14F-4D97-AF65-F5344CB8AC3E}">
        <p14:creationId xmlns:p14="http://schemas.microsoft.com/office/powerpoint/2010/main" val="353114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C4135D9-E078-E5C8-C525-D9D0377B44C0}"/>
              </a:ext>
            </a:extLst>
          </p:cNvPr>
          <p:cNvSpPr>
            <a:spLocks noGrp="1"/>
          </p:cNvSpPr>
          <p:nvPr>
            <p:ph type="title"/>
          </p:nvPr>
        </p:nvSpPr>
        <p:spPr>
          <a:xfrm>
            <a:off x="839788" y="365125"/>
            <a:ext cx="10515600" cy="1325563"/>
          </a:xfrm>
        </p:spPr>
        <p:txBody>
          <a:bodyPr/>
          <a:lstStyle/>
          <a:p>
            <a:r>
              <a:rPr lang="cs-CZ"/>
              <a:t>Kliknutím lze upravit styl.</a:t>
            </a:r>
          </a:p>
        </p:txBody>
      </p:sp>
      <p:sp>
        <p:nvSpPr>
          <p:cNvPr id="3" name="Zástupný text 2">
            <a:extLst>
              <a:ext uri="{FF2B5EF4-FFF2-40B4-BE49-F238E27FC236}">
                <a16:creationId xmlns:a16="http://schemas.microsoft.com/office/drawing/2014/main" id="{9DE1EFCA-2C84-8A90-F1D5-3C4C6D39EDE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4" name="Zástupný obsah 3">
            <a:extLst>
              <a:ext uri="{FF2B5EF4-FFF2-40B4-BE49-F238E27FC236}">
                <a16:creationId xmlns:a16="http://schemas.microsoft.com/office/drawing/2014/main" id="{96B28711-4A4A-A4B0-5AA2-985E05B703F5}"/>
              </a:ext>
            </a:extLst>
          </p:cNvPr>
          <p:cNvSpPr>
            <a:spLocks noGrp="1"/>
          </p:cNvSpPr>
          <p:nvPr>
            <p:ph sz="half" idx="2"/>
          </p:nvPr>
        </p:nvSpPr>
        <p:spPr>
          <a:xfrm>
            <a:off x="839788" y="2505075"/>
            <a:ext cx="5157787" cy="368458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text 4">
            <a:extLst>
              <a:ext uri="{FF2B5EF4-FFF2-40B4-BE49-F238E27FC236}">
                <a16:creationId xmlns:a16="http://schemas.microsoft.com/office/drawing/2014/main" id="{F61AF82C-64F7-B3AB-AC07-632E92C38AD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6" name="Zástupný obsah 5">
            <a:extLst>
              <a:ext uri="{FF2B5EF4-FFF2-40B4-BE49-F238E27FC236}">
                <a16:creationId xmlns:a16="http://schemas.microsoft.com/office/drawing/2014/main" id="{0DA8BEE1-04CB-2946-A162-31DA8C23A71F}"/>
              </a:ext>
            </a:extLst>
          </p:cNvPr>
          <p:cNvSpPr>
            <a:spLocks noGrp="1"/>
          </p:cNvSpPr>
          <p:nvPr>
            <p:ph sz="quarter" idx="4"/>
          </p:nvPr>
        </p:nvSpPr>
        <p:spPr>
          <a:xfrm>
            <a:off x="6172200" y="2505075"/>
            <a:ext cx="5183188" cy="368458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7" name="Zástupný symbol pro datum 6">
            <a:extLst>
              <a:ext uri="{FF2B5EF4-FFF2-40B4-BE49-F238E27FC236}">
                <a16:creationId xmlns:a16="http://schemas.microsoft.com/office/drawing/2014/main" id="{69E00B91-9400-A949-1541-29B42B41564F}"/>
              </a:ext>
            </a:extLst>
          </p:cNvPr>
          <p:cNvSpPr>
            <a:spLocks noGrp="1"/>
          </p:cNvSpPr>
          <p:nvPr>
            <p:ph type="dt" sz="half" idx="10"/>
          </p:nvPr>
        </p:nvSpPr>
        <p:spPr/>
        <p:txBody>
          <a:bodyPr/>
          <a:lstStyle/>
          <a:p>
            <a:fld id="{0A88A581-539C-2942-AA06-DF86FED43075}" type="datetimeFigureOut">
              <a:rPr lang="cs-CZ" smtClean="0"/>
              <a:t>22.09.2026</a:t>
            </a:fld>
            <a:endParaRPr lang="cs-CZ"/>
          </a:p>
        </p:txBody>
      </p:sp>
      <p:sp>
        <p:nvSpPr>
          <p:cNvPr id="8" name="Zástupný symbol pro zápatí 7">
            <a:extLst>
              <a:ext uri="{FF2B5EF4-FFF2-40B4-BE49-F238E27FC236}">
                <a16:creationId xmlns:a16="http://schemas.microsoft.com/office/drawing/2014/main" id="{267B9B80-E885-866D-377B-BAA3B8C07E64}"/>
              </a:ext>
            </a:extLst>
          </p:cNvPr>
          <p:cNvSpPr>
            <a:spLocks noGrp="1"/>
          </p:cNvSpPr>
          <p:nvPr>
            <p:ph type="ftr" sz="quarter" idx="11"/>
          </p:nvPr>
        </p:nvSpPr>
        <p:spPr/>
        <p:txBody>
          <a:bodyPr/>
          <a:lstStyle/>
          <a:p>
            <a:endParaRPr lang="cs-CZ"/>
          </a:p>
        </p:txBody>
      </p:sp>
      <p:sp>
        <p:nvSpPr>
          <p:cNvPr id="9" name="Zástupný symbol pro číslo snímku 8">
            <a:extLst>
              <a:ext uri="{FF2B5EF4-FFF2-40B4-BE49-F238E27FC236}">
                <a16:creationId xmlns:a16="http://schemas.microsoft.com/office/drawing/2014/main" id="{B7C08402-6AA0-C650-45CA-F9EBFB7B17CB}"/>
              </a:ext>
            </a:extLst>
          </p:cNvPr>
          <p:cNvSpPr>
            <a:spLocks noGrp="1"/>
          </p:cNvSpPr>
          <p:nvPr>
            <p:ph type="sldNum" sz="quarter" idx="12"/>
          </p:nvPr>
        </p:nvSpPr>
        <p:spPr/>
        <p:txBody>
          <a:bodyPr/>
          <a:lstStyle/>
          <a:p>
            <a:fld id="{9481D71F-05E3-1440-AD72-56E598A50FED}" type="slidenum">
              <a:rPr lang="cs-CZ" smtClean="0"/>
              <a:t>‹#›</a:t>
            </a:fld>
            <a:endParaRPr lang="cs-CZ"/>
          </a:p>
        </p:txBody>
      </p:sp>
    </p:spTree>
    <p:extLst>
      <p:ext uri="{BB962C8B-B14F-4D97-AF65-F5344CB8AC3E}">
        <p14:creationId xmlns:p14="http://schemas.microsoft.com/office/powerpoint/2010/main" val="550363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53BAB3F-A0F1-C5CD-12E0-CC9F24B92EDB}"/>
              </a:ext>
            </a:extLst>
          </p:cNvPr>
          <p:cNvSpPr>
            <a:spLocks noGrp="1"/>
          </p:cNvSpPr>
          <p:nvPr>
            <p:ph type="title"/>
          </p:nvPr>
        </p:nvSpPr>
        <p:spPr/>
        <p:txBody>
          <a:bodyPr/>
          <a:lstStyle/>
          <a:p>
            <a:r>
              <a:rPr lang="cs-CZ"/>
              <a:t>Kliknutím lze upravit styl.</a:t>
            </a:r>
          </a:p>
        </p:txBody>
      </p:sp>
      <p:sp>
        <p:nvSpPr>
          <p:cNvPr id="3" name="Zástupný symbol pro datum 2">
            <a:extLst>
              <a:ext uri="{FF2B5EF4-FFF2-40B4-BE49-F238E27FC236}">
                <a16:creationId xmlns:a16="http://schemas.microsoft.com/office/drawing/2014/main" id="{FB8E3E11-0843-EEB4-621A-AA2C3155D406}"/>
              </a:ext>
            </a:extLst>
          </p:cNvPr>
          <p:cNvSpPr>
            <a:spLocks noGrp="1"/>
          </p:cNvSpPr>
          <p:nvPr>
            <p:ph type="dt" sz="half" idx="10"/>
          </p:nvPr>
        </p:nvSpPr>
        <p:spPr/>
        <p:txBody>
          <a:bodyPr/>
          <a:lstStyle/>
          <a:p>
            <a:fld id="{0A88A581-539C-2942-AA06-DF86FED43075}" type="datetimeFigureOut">
              <a:rPr lang="cs-CZ" smtClean="0"/>
              <a:t>22.09.2026</a:t>
            </a:fld>
            <a:endParaRPr lang="cs-CZ"/>
          </a:p>
        </p:txBody>
      </p:sp>
      <p:sp>
        <p:nvSpPr>
          <p:cNvPr id="4" name="Zástupný symbol pro zápatí 3">
            <a:extLst>
              <a:ext uri="{FF2B5EF4-FFF2-40B4-BE49-F238E27FC236}">
                <a16:creationId xmlns:a16="http://schemas.microsoft.com/office/drawing/2014/main" id="{778EAFB7-6374-8B2F-259E-D0E8A0EC90F4}"/>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id="{7A9028A0-8A43-F44F-1F29-23F0D6DAEDA4}"/>
              </a:ext>
            </a:extLst>
          </p:cNvPr>
          <p:cNvSpPr>
            <a:spLocks noGrp="1"/>
          </p:cNvSpPr>
          <p:nvPr>
            <p:ph type="sldNum" sz="quarter" idx="12"/>
          </p:nvPr>
        </p:nvSpPr>
        <p:spPr/>
        <p:txBody>
          <a:bodyPr/>
          <a:lstStyle/>
          <a:p>
            <a:fld id="{9481D71F-05E3-1440-AD72-56E598A50FED}" type="slidenum">
              <a:rPr lang="cs-CZ" smtClean="0"/>
              <a:t>‹#›</a:t>
            </a:fld>
            <a:endParaRPr lang="cs-CZ"/>
          </a:p>
        </p:txBody>
      </p:sp>
    </p:spTree>
    <p:extLst>
      <p:ext uri="{BB962C8B-B14F-4D97-AF65-F5344CB8AC3E}">
        <p14:creationId xmlns:p14="http://schemas.microsoft.com/office/powerpoint/2010/main" val="32409664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a:extLst>
              <a:ext uri="{FF2B5EF4-FFF2-40B4-BE49-F238E27FC236}">
                <a16:creationId xmlns:a16="http://schemas.microsoft.com/office/drawing/2014/main" id="{721EAFA8-965C-10B6-FD8E-A00FE6C25130}"/>
              </a:ext>
            </a:extLst>
          </p:cNvPr>
          <p:cNvSpPr>
            <a:spLocks noGrp="1"/>
          </p:cNvSpPr>
          <p:nvPr>
            <p:ph type="dt" sz="half" idx="10"/>
          </p:nvPr>
        </p:nvSpPr>
        <p:spPr/>
        <p:txBody>
          <a:bodyPr/>
          <a:lstStyle/>
          <a:p>
            <a:fld id="{0A88A581-539C-2942-AA06-DF86FED43075}" type="datetimeFigureOut">
              <a:rPr lang="cs-CZ" smtClean="0"/>
              <a:t>22.09.2026</a:t>
            </a:fld>
            <a:endParaRPr lang="cs-CZ"/>
          </a:p>
        </p:txBody>
      </p:sp>
      <p:sp>
        <p:nvSpPr>
          <p:cNvPr id="3" name="Zástupný symbol pro zápatí 2">
            <a:extLst>
              <a:ext uri="{FF2B5EF4-FFF2-40B4-BE49-F238E27FC236}">
                <a16:creationId xmlns:a16="http://schemas.microsoft.com/office/drawing/2014/main" id="{8A44E275-2618-1035-2779-BB411279C504}"/>
              </a:ext>
            </a:extLst>
          </p:cNvPr>
          <p:cNvSpPr>
            <a:spLocks noGrp="1"/>
          </p:cNvSpPr>
          <p:nvPr>
            <p:ph type="ftr" sz="quarter" idx="11"/>
          </p:nvPr>
        </p:nvSpPr>
        <p:spPr/>
        <p:txBody>
          <a:bodyPr/>
          <a:lstStyle/>
          <a:p>
            <a:endParaRPr lang="cs-CZ"/>
          </a:p>
        </p:txBody>
      </p:sp>
      <p:sp>
        <p:nvSpPr>
          <p:cNvPr id="4" name="Zástupný symbol pro číslo snímku 3">
            <a:extLst>
              <a:ext uri="{FF2B5EF4-FFF2-40B4-BE49-F238E27FC236}">
                <a16:creationId xmlns:a16="http://schemas.microsoft.com/office/drawing/2014/main" id="{CC4019A3-9B04-5936-F8A3-79E83817D6C8}"/>
              </a:ext>
            </a:extLst>
          </p:cNvPr>
          <p:cNvSpPr>
            <a:spLocks noGrp="1"/>
          </p:cNvSpPr>
          <p:nvPr>
            <p:ph type="sldNum" sz="quarter" idx="12"/>
          </p:nvPr>
        </p:nvSpPr>
        <p:spPr/>
        <p:txBody>
          <a:bodyPr/>
          <a:lstStyle/>
          <a:p>
            <a:fld id="{9481D71F-05E3-1440-AD72-56E598A50FED}" type="slidenum">
              <a:rPr lang="cs-CZ" smtClean="0"/>
              <a:t>‹#›</a:t>
            </a:fld>
            <a:endParaRPr lang="cs-CZ"/>
          </a:p>
        </p:txBody>
      </p:sp>
    </p:spTree>
    <p:extLst>
      <p:ext uri="{BB962C8B-B14F-4D97-AF65-F5344CB8AC3E}">
        <p14:creationId xmlns:p14="http://schemas.microsoft.com/office/powerpoint/2010/main" val="37893585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05395EE-26A7-0A95-0BB6-10F45C3A040B}"/>
              </a:ext>
            </a:extLst>
          </p:cNvPr>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obsah 2">
            <a:extLst>
              <a:ext uri="{FF2B5EF4-FFF2-40B4-BE49-F238E27FC236}">
                <a16:creationId xmlns:a16="http://schemas.microsoft.com/office/drawing/2014/main" id="{D4AD9F50-2B91-67AA-C76B-00E3A6D13D7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text 3">
            <a:extLst>
              <a:ext uri="{FF2B5EF4-FFF2-40B4-BE49-F238E27FC236}">
                <a16:creationId xmlns:a16="http://schemas.microsoft.com/office/drawing/2014/main" id="{0B41DB59-AF4E-888B-67B2-A0D5C1CB2E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5" name="Zástupný symbol pro datum 4">
            <a:extLst>
              <a:ext uri="{FF2B5EF4-FFF2-40B4-BE49-F238E27FC236}">
                <a16:creationId xmlns:a16="http://schemas.microsoft.com/office/drawing/2014/main" id="{7C3CF675-837D-F2B6-32BA-DA47189610D4}"/>
              </a:ext>
            </a:extLst>
          </p:cNvPr>
          <p:cNvSpPr>
            <a:spLocks noGrp="1"/>
          </p:cNvSpPr>
          <p:nvPr>
            <p:ph type="dt" sz="half" idx="10"/>
          </p:nvPr>
        </p:nvSpPr>
        <p:spPr/>
        <p:txBody>
          <a:bodyPr/>
          <a:lstStyle/>
          <a:p>
            <a:fld id="{0A88A581-539C-2942-AA06-DF86FED43075}" type="datetimeFigureOut">
              <a:rPr lang="cs-CZ" smtClean="0"/>
              <a:t>22.09.2026</a:t>
            </a:fld>
            <a:endParaRPr lang="cs-CZ"/>
          </a:p>
        </p:txBody>
      </p:sp>
      <p:sp>
        <p:nvSpPr>
          <p:cNvPr id="6" name="Zástupný symbol pro zápatí 5">
            <a:extLst>
              <a:ext uri="{FF2B5EF4-FFF2-40B4-BE49-F238E27FC236}">
                <a16:creationId xmlns:a16="http://schemas.microsoft.com/office/drawing/2014/main" id="{E6DFB5FD-DE34-2A13-124B-ED071E4C6EA6}"/>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089233F8-7B6F-261D-83C2-423B8702EB96}"/>
              </a:ext>
            </a:extLst>
          </p:cNvPr>
          <p:cNvSpPr>
            <a:spLocks noGrp="1"/>
          </p:cNvSpPr>
          <p:nvPr>
            <p:ph type="sldNum" sz="quarter" idx="12"/>
          </p:nvPr>
        </p:nvSpPr>
        <p:spPr/>
        <p:txBody>
          <a:bodyPr/>
          <a:lstStyle/>
          <a:p>
            <a:fld id="{9481D71F-05E3-1440-AD72-56E598A50FED}" type="slidenum">
              <a:rPr lang="cs-CZ" smtClean="0"/>
              <a:t>‹#›</a:t>
            </a:fld>
            <a:endParaRPr lang="cs-CZ"/>
          </a:p>
        </p:txBody>
      </p:sp>
    </p:spTree>
    <p:extLst>
      <p:ext uri="{BB962C8B-B14F-4D97-AF65-F5344CB8AC3E}">
        <p14:creationId xmlns:p14="http://schemas.microsoft.com/office/powerpoint/2010/main" val="19593317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D2C19AB-0732-6850-7AC2-B5B267BE78B7}"/>
              </a:ext>
            </a:extLst>
          </p:cNvPr>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symbol obrázku 2">
            <a:extLst>
              <a:ext uri="{FF2B5EF4-FFF2-40B4-BE49-F238E27FC236}">
                <a16:creationId xmlns:a16="http://schemas.microsoft.com/office/drawing/2014/main" id="{9FA3BC63-837B-3AA3-CC4B-3218471E2B8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text 3">
            <a:extLst>
              <a:ext uri="{FF2B5EF4-FFF2-40B4-BE49-F238E27FC236}">
                <a16:creationId xmlns:a16="http://schemas.microsoft.com/office/drawing/2014/main" id="{30444AB6-8B44-CF54-210F-ADBBEF0A9F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5" name="Zástupný symbol pro datum 4">
            <a:extLst>
              <a:ext uri="{FF2B5EF4-FFF2-40B4-BE49-F238E27FC236}">
                <a16:creationId xmlns:a16="http://schemas.microsoft.com/office/drawing/2014/main" id="{544AA899-07E1-BDD0-EC6C-40811DD0C4BC}"/>
              </a:ext>
            </a:extLst>
          </p:cNvPr>
          <p:cNvSpPr>
            <a:spLocks noGrp="1"/>
          </p:cNvSpPr>
          <p:nvPr>
            <p:ph type="dt" sz="half" idx="10"/>
          </p:nvPr>
        </p:nvSpPr>
        <p:spPr/>
        <p:txBody>
          <a:bodyPr/>
          <a:lstStyle/>
          <a:p>
            <a:fld id="{0A88A581-539C-2942-AA06-DF86FED43075}" type="datetimeFigureOut">
              <a:rPr lang="cs-CZ" smtClean="0"/>
              <a:t>22.09.2026</a:t>
            </a:fld>
            <a:endParaRPr lang="cs-CZ"/>
          </a:p>
        </p:txBody>
      </p:sp>
      <p:sp>
        <p:nvSpPr>
          <p:cNvPr id="6" name="Zástupný symbol pro zápatí 5">
            <a:extLst>
              <a:ext uri="{FF2B5EF4-FFF2-40B4-BE49-F238E27FC236}">
                <a16:creationId xmlns:a16="http://schemas.microsoft.com/office/drawing/2014/main" id="{B6BEECDD-250E-FCB6-B9DC-3E6F3DA80919}"/>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81ACC584-598B-D786-22E2-F7EC560DBC85}"/>
              </a:ext>
            </a:extLst>
          </p:cNvPr>
          <p:cNvSpPr>
            <a:spLocks noGrp="1"/>
          </p:cNvSpPr>
          <p:nvPr>
            <p:ph type="sldNum" sz="quarter" idx="12"/>
          </p:nvPr>
        </p:nvSpPr>
        <p:spPr/>
        <p:txBody>
          <a:bodyPr/>
          <a:lstStyle/>
          <a:p>
            <a:fld id="{9481D71F-05E3-1440-AD72-56E598A50FED}" type="slidenum">
              <a:rPr lang="cs-CZ" smtClean="0"/>
              <a:t>‹#›</a:t>
            </a:fld>
            <a:endParaRPr lang="cs-CZ"/>
          </a:p>
        </p:txBody>
      </p:sp>
    </p:spTree>
    <p:extLst>
      <p:ext uri="{BB962C8B-B14F-4D97-AF65-F5344CB8AC3E}">
        <p14:creationId xmlns:p14="http://schemas.microsoft.com/office/powerpoint/2010/main" val="28113786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3CF448C-D58B-0B54-F5D6-A0C8BBF7BCF9}"/>
              </a:ext>
            </a:extLst>
          </p:cNvPr>
          <p:cNvSpPr>
            <a:spLocks noGrp="1"/>
          </p:cNvSpPr>
          <p:nvPr>
            <p:ph type="title"/>
          </p:nvPr>
        </p:nvSpPr>
        <p:spPr/>
        <p:txBody>
          <a:bodyPr/>
          <a:lstStyle/>
          <a:p>
            <a:r>
              <a:rPr lang="cs-CZ"/>
              <a:t>Kliknutím lze upravit styl.</a:t>
            </a:r>
          </a:p>
        </p:txBody>
      </p:sp>
      <p:sp>
        <p:nvSpPr>
          <p:cNvPr id="3" name="Zástupný symbol pro svislý text 2">
            <a:extLst>
              <a:ext uri="{FF2B5EF4-FFF2-40B4-BE49-F238E27FC236}">
                <a16:creationId xmlns:a16="http://schemas.microsoft.com/office/drawing/2014/main" id="{63B0E0CF-3EAE-2A84-4773-001C6983D618}"/>
              </a:ext>
            </a:extLst>
          </p:cNvPr>
          <p:cNvSpPr>
            <a:spLocks noGrp="1"/>
          </p:cNvSpPr>
          <p:nvPr>
            <p:ph type="body" orient="vert" idx="1"/>
          </p:nvPr>
        </p:nvSpPr>
        <p:spPr/>
        <p:txBody>
          <a:bodyPr vert="eaVe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723AC6F0-A55C-7202-5D4A-60B8A30D5083}"/>
              </a:ext>
            </a:extLst>
          </p:cNvPr>
          <p:cNvSpPr>
            <a:spLocks noGrp="1"/>
          </p:cNvSpPr>
          <p:nvPr>
            <p:ph type="dt" sz="half" idx="10"/>
          </p:nvPr>
        </p:nvSpPr>
        <p:spPr/>
        <p:txBody>
          <a:bodyPr/>
          <a:lstStyle/>
          <a:p>
            <a:fld id="{0A88A581-539C-2942-AA06-DF86FED43075}" type="datetimeFigureOut">
              <a:rPr lang="cs-CZ" smtClean="0"/>
              <a:t>22.09.2026</a:t>
            </a:fld>
            <a:endParaRPr lang="cs-CZ"/>
          </a:p>
        </p:txBody>
      </p:sp>
      <p:sp>
        <p:nvSpPr>
          <p:cNvPr id="5" name="Zástupný symbol pro zápatí 4">
            <a:extLst>
              <a:ext uri="{FF2B5EF4-FFF2-40B4-BE49-F238E27FC236}">
                <a16:creationId xmlns:a16="http://schemas.microsoft.com/office/drawing/2014/main" id="{6A9573B6-BA51-4315-A8C9-564C617E4B52}"/>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49F61AA1-9285-C7A8-CB4E-E5023BFF0C08}"/>
              </a:ext>
            </a:extLst>
          </p:cNvPr>
          <p:cNvSpPr>
            <a:spLocks noGrp="1"/>
          </p:cNvSpPr>
          <p:nvPr>
            <p:ph type="sldNum" sz="quarter" idx="12"/>
          </p:nvPr>
        </p:nvSpPr>
        <p:spPr/>
        <p:txBody>
          <a:bodyPr/>
          <a:lstStyle/>
          <a:p>
            <a:fld id="{9481D71F-05E3-1440-AD72-56E598A50FED}" type="slidenum">
              <a:rPr lang="cs-CZ" smtClean="0"/>
              <a:t>‹#›</a:t>
            </a:fld>
            <a:endParaRPr lang="cs-CZ"/>
          </a:p>
        </p:txBody>
      </p:sp>
    </p:spTree>
    <p:extLst>
      <p:ext uri="{BB962C8B-B14F-4D97-AF65-F5344CB8AC3E}">
        <p14:creationId xmlns:p14="http://schemas.microsoft.com/office/powerpoint/2010/main" val="41762600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a:extLst>
              <a:ext uri="{FF2B5EF4-FFF2-40B4-BE49-F238E27FC236}">
                <a16:creationId xmlns:a16="http://schemas.microsoft.com/office/drawing/2014/main" id="{5687834A-F570-6943-9323-5A5B1EDF2F21}"/>
              </a:ext>
            </a:extLst>
          </p:cNvPr>
          <p:cNvSpPr>
            <a:spLocks noGrp="1"/>
          </p:cNvSpPr>
          <p:nvPr>
            <p:ph type="title" orient="vert"/>
          </p:nvPr>
        </p:nvSpPr>
        <p:spPr>
          <a:xfrm>
            <a:off x="8724900" y="365125"/>
            <a:ext cx="2628900" cy="5811838"/>
          </a:xfrm>
        </p:spPr>
        <p:txBody>
          <a:bodyPr vert="eaVert"/>
          <a:lstStyle/>
          <a:p>
            <a:r>
              <a:rPr lang="cs-CZ"/>
              <a:t>Kliknutím lze upravit styl.</a:t>
            </a:r>
          </a:p>
        </p:txBody>
      </p:sp>
      <p:sp>
        <p:nvSpPr>
          <p:cNvPr id="3" name="Zástupný symbol pro svislý text 2">
            <a:extLst>
              <a:ext uri="{FF2B5EF4-FFF2-40B4-BE49-F238E27FC236}">
                <a16:creationId xmlns:a16="http://schemas.microsoft.com/office/drawing/2014/main" id="{8DCBCAF9-AD87-3384-37C1-D0E2019852AB}"/>
              </a:ext>
            </a:extLst>
          </p:cNvPr>
          <p:cNvSpPr>
            <a:spLocks noGrp="1"/>
          </p:cNvSpPr>
          <p:nvPr>
            <p:ph type="body" orient="vert" idx="1"/>
          </p:nvPr>
        </p:nvSpPr>
        <p:spPr>
          <a:xfrm>
            <a:off x="838200" y="365125"/>
            <a:ext cx="7734300" cy="5811838"/>
          </a:xfrm>
        </p:spPr>
        <p:txBody>
          <a:bodyPr vert="eaVe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87E4BF75-8459-EFF0-908D-7758329AD670}"/>
              </a:ext>
            </a:extLst>
          </p:cNvPr>
          <p:cNvSpPr>
            <a:spLocks noGrp="1"/>
          </p:cNvSpPr>
          <p:nvPr>
            <p:ph type="dt" sz="half" idx="10"/>
          </p:nvPr>
        </p:nvSpPr>
        <p:spPr/>
        <p:txBody>
          <a:bodyPr/>
          <a:lstStyle/>
          <a:p>
            <a:fld id="{0A88A581-539C-2942-AA06-DF86FED43075}" type="datetimeFigureOut">
              <a:rPr lang="cs-CZ" smtClean="0"/>
              <a:t>22.09.2026</a:t>
            </a:fld>
            <a:endParaRPr lang="cs-CZ"/>
          </a:p>
        </p:txBody>
      </p:sp>
      <p:sp>
        <p:nvSpPr>
          <p:cNvPr id="5" name="Zástupný symbol pro zápatí 4">
            <a:extLst>
              <a:ext uri="{FF2B5EF4-FFF2-40B4-BE49-F238E27FC236}">
                <a16:creationId xmlns:a16="http://schemas.microsoft.com/office/drawing/2014/main" id="{4386F13E-D96C-E0AD-D01F-28210ED08000}"/>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0C6131D9-AA93-1F15-DF3C-55F861694ED6}"/>
              </a:ext>
            </a:extLst>
          </p:cNvPr>
          <p:cNvSpPr>
            <a:spLocks noGrp="1"/>
          </p:cNvSpPr>
          <p:nvPr>
            <p:ph type="sldNum" sz="quarter" idx="12"/>
          </p:nvPr>
        </p:nvSpPr>
        <p:spPr/>
        <p:txBody>
          <a:bodyPr/>
          <a:lstStyle/>
          <a:p>
            <a:fld id="{9481D71F-05E3-1440-AD72-56E598A50FED}" type="slidenum">
              <a:rPr lang="cs-CZ" smtClean="0"/>
              <a:t>‹#›</a:t>
            </a:fld>
            <a:endParaRPr lang="cs-CZ"/>
          </a:p>
        </p:txBody>
      </p:sp>
    </p:spTree>
    <p:extLst>
      <p:ext uri="{BB962C8B-B14F-4D97-AF65-F5344CB8AC3E}">
        <p14:creationId xmlns:p14="http://schemas.microsoft.com/office/powerpoint/2010/main" val="1731580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nadpis 1">
            <a:extLst>
              <a:ext uri="{FF2B5EF4-FFF2-40B4-BE49-F238E27FC236}">
                <a16:creationId xmlns:a16="http://schemas.microsoft.com/office/drawing/2014/main" id="{74D860C1-61DD-AB02-B5AF-BA80040997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cs-CZ"/>
              <a:t>Kliknutím lze upravit styl.</a:t>
            </a:r>
          </a:p>
        </p:txBody>
      </p:sp>
      <p:sp>
        <p:nvSpPr>
          <p:cNvPr id="3" name="Zástupný text 2">
            <a:extLst>
              <a:ext uri="{FF2B5EF4-FFF2-40B4-BE49-F238E27FC236}">
                <a16:creationId xmlns:a16="http://schemas.microsoft.com/office/drawing/2014/main" id="{F6697ADB-A25C-0D20-88CB-646929B9A1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252CC94C-4D8A-39B7-8135-95C46FBFDA0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88A581-539C-2942-AA06-DF86FED43075}" type="datetimeFigureOut">
              <a:rPr lang="cs-CZ" smtClean="0"/>
              <a:t>22.09.2026</a:t>
            </a:fld>
            <a:endParaRPr lang="cs-CZ"/>
          </a:p>
        </p:txBody>
      </p:sp>
      <p:sp>
        <p:nvSpPr>
          <p:cNvPr id="5" name="Zástupný symbol pro zápatí 4">
            <a:extLst>
              <a:ext uri="{FF2B5EF4-FFF2-40B4-BE49-F238E27FC236}">
                <a16:creationId xmlns:a16="http://schemas.microsoft.com/office/drawing/2014/main" id="{8DF1C68D-D372-E3E0-61A6-189453C108B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a:extLst>
              <a:ext uri="{FF2B5EF4-FFF2-40B4-BE49-F238E27FC236}">
                <a16:creationId xmlns:a16="http://schemas.microsoft.com/office/drawing/2014/main" id="{28410125-B282-5A62-7D7F-A8479D6AC2A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81D71F-05E3-1440-AD72-56E598A50FED}" type="slidenum">
              <a:rPr lang="cs-CZ" smtClean="0"/>
              <a:t>‹#›</a:t>
            </a:fld>
            <a:endParaRPr lang="cs-CZ"/>
          </a:p>
        </p:txBody>
      </p:sp>
    </p:spTree>
    <p:extLst>
      <p:ext uri="{BB962C8B-B14F-4D97-AF65-F5344CB8AC3E}">
        <p14:creationId xmlns:p14="http://schemas.microsoft.com/office/powerpoint/2010/main" val="14867421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E4C00"/>
        </a:solidFill>
        <a:effectLst/>
      </p:bgPr>
    </p:bg>
    <p:spTree>
      <p:nvGrpSpPr>
        <p:cNvPr id="1" name=""/>
        <p:cNvGrpSpPr/>
        <p:nvPr/>
      </p:nvGrpSpPr>
      <p:grpSpPr>
        <a:xfrm>
          <a:off x="0" y="0"/>
          <a:ext cx="0" cy="0"/>
          <a:chOff x="0" y="0"/>
          <a:chExt cx="0" cy="0"/>
        </a:xfrm>
      </p:grpSpPr>
      <p:pic>
        <p:nvPicPr>
          <p:cNvPr id="8" name="Obrázek 7">
            <a:extLst>
              <a:ext uri="{FF2B5EF4-FFF2-40B4-BE49-F238E27FC236}">
                <a16:creationId xmlns:a16="http://schemas.microsoft.com/office/drawing/2014/main" id="{315CADA2-F9BF-A296-5916-752DF642FA9D}"/>
              </a:ext>
            </a:extLst>
          </p:cNvPr>
          <p:cNvPicPr>
            <a:picLocks noChangeAspect="1"/>
          </p:cNvPicPr>
          <p:nvPr/>
        </p:nvPicPr>
        <p:blipFill>
          <a:blip r:embed="rId2"/>
          <a:stretch>
            <a:fillRect/>
          </a:stretch>
        </p:blipFill>
        <p:spPr>
          <a:xfrm>
            <a:off x="1073982" y="677085"/>
            <a:ext cx="2462477" cy="1064118"/>
          </a:xfrm>
          <a:prstGeom prst="rect">
            <a:avLst/>
          </a:prstGeom>
        </p:spPr>
      </p:pic>
      <p:sp>
        <p:nvSpPr>
          <p:cNvPr id="9" name="TextovéPole 8">
            <a:extLst>
              <a:ext uri="{FF2B5EF4-FFF2-40B4-BE49-F238E27FC236}">
                <a16:creationId xmlns:a16="http://schemas.microsoft.com/office/drawing/2014/main" id="{393A5250-02AD-1A05-8195-E6502877B2C1}"/>
              </a:ext>
            </a:extLst>
          </p:cNvPr>
          <p:cNvSpPr txBox="1"/>
          <p:nvPr/>
        </p:nvSpPr>
        <p:spPr>
          <a:xfrm>
            <a:off x="1073983" y="2190791"/>
            <a:ext cx="10044033" cy="1938992"/>
          </a:xfrm>
          <a:prstGeom prst="rect">
            <a:avLst/>
          </a:prstGeom>
          <a:noFill/>
        </p:spPr>
        <p:txBody>
          <a:bodyPr wrap="square" lIns="91440" tIns="45720" rIns="91440" bIns="45720" rtlCol="0" anchor="t">
            <a:spAutoFit/>
          </a:bodyPr>
          <a:lstStyle/>
          <a:p>
            <a:r>
              <a:rPr lang="cs-CZ" sz="6000" b="1">
                <a:latin typeface="Helvetica" pitchFamily="2" charset="0"/>
                <a:cs typeface="Helvetica"/>
              </a:rPr>
              <a:t>PREZENTACE </a:t>
            </a:r>
            <a:br>
              <a:rPr lang="cs-CZ" sz="4400" b="1">
                <a:latin typeface="Helvetica" pitchFamily="2" charset="0"/>
                <a:cs typeface="Helvetica"/>
              </a:rPr>
            </a:br>
            <a:r>
              <a:rPr lang="cs-CZ" sz="6000" b="1">
                <a:latin typeface="Helvetica" pitchFamily="2" charset="0"/>
                <a:cs typeface="Helvetica"/>
              </a:rPr>
              <a:t>PRO INVESTORY</a:t>
            </a:r>
          </a:p>
        </p:txBody>
      </p:sp>
      <p:sp>
        <p:nvSpPr>
          <p:cNvPr id="10" name="TextovéPole 9">
            <a:extLst>
              <a:ext uri="{FF2B5EF4-FFF2-40B4-BE49-F238E27FC236}">
                <a16:creationId xmlns:a16="http://schemas.microsoft.com/office/drawing/2014/main" id="{645F2256-BC5D-CBDC-8AC4-DA40BBC9216D}"/>
              </a:ext>
            </a:extLst>
          </p:cNvPr>
          <p:cNvSpPr txBox="1"/>
          <p:nvPr/>
        </p:nvSpPr>
        <p:spPr>
          <a:xfrm>
            <a:off x="1073982" y="5865506"/>
            <a:ext cx="10044033" cy="646331"/>
          </a:xfrm>
          <a:prstGeom prst="rect">
            <a:avLst/>
          </a:prstGeom>
          <a:noFill/>
        </p:spPr>
        <p:txBody>
          <a:bodyPr wrap="square" rtlCol="0">
            <a:spAutoFit/>
          </a:bodyPr>
          <a:lstStyle/>
          <a:p>
            <a:r>
              <a:rPr lang="cs-CZ" sz="1200" b="1" dirty="0">
                <a:latin typeface="Helvetica" pitchFamily="2" charset="0"/>
              </a:rPr>
              <a:t>24.9.2026</a:t>
            </a:r>
          </a:p>
          <a:p>
            <a:r>
              <a:rPr lang="cs-CZ" sz="1200" b="1" dirty="0">
                <a:latin typeface="Helvetica" pitchFamily="2" charset="0"/>
              </a:rPr>
              <a:t>David Karásek, CEO</a:t>
            </a:r>
          </a:p>
          <a:p>
            <a:r>
              <a:rPr lang="cs-CZ" sz="1200" b="1" dirty="0">
                <a:latin typeface="Helvetica" pitchFamily="2" charset="0"/>
              </a:rPr>
              <a:t>Jaroslav Hubáček, CFO</a:t>
            </a:r>
          </a:p>
        </p:txBody>
      </p:sp>
      <p:sp>
        <p:nvSpPr>
          <p:cNvPr id="2" name="TextovéPole 1">
            <a:extLst>
              <a:ext uri="{FF2B5EF4-FFF2-40B4-BE49-F238E27FC236}">
                <a16:creationId xmlns:a16="http://schemas.microsoft.com/office/drawing/2014/main" id="{5AEDDBB8-237E-471C-2709-C1347EE16822}"/>
              </a:ext>
            </a:extLst>
          </p:cNvPr>
          <p:cNvSpPr txBox="1"/>
          <p:nvPr/>
        </p:nvSpPr>
        <p:spPr>
          <a:xfrm>
            <a:off x="1073982" y="4129783"/>
            <a:ext cx="10044033" cy="461665"/>
          </a:xfrm>
          <a:prstGeom prst="rect">
            <a:avLst/>
          </a:prstGeom>
          <a:noFill/>
        </p:spPr>
        <p:txBody>
          <a:bodyPr wrap="square" lIns="91440" tIns="45720" rIns="91440" bIns="45720" rtlCol="0" anchor="t">
            <a:spAutoFit/>
          </a:bodyPr>
          <a:lstStyle/>
          <a:p>
            <a:r>
              <a:rPr lang="cs-CZ" sz="2400" dirty="0">
                <a:latin typeface="Helvetica Light" panose="020B0403020202020204" pitchFamily="34" charset="0"/>
                <a:cs typeface="Helvetica"/>
              </a:rPr>
              <a:t>Q2 2026</a:t>
            </a:r>
          </a:p>
        </p:txBody>
      </p:sp>
    </p:spTree>
    <p:extLst>
      <p:ext uri="{BB962C8B-B14F-4D97-AF65-F5344CB8AC3E}">
        <p14:creationId xmlns:p14="http://schemas.microsoft.com/office/powerpoint/2010/main" val="38784534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2" name="Obrázek 1">
            <a:extLst>
              <a:ext uri="{FF2B5EF4-FFF2-40B4-BE49-F238E27FC236}">
                <a16:creationId xmlns:a16="http://schemas.microsoft.com/office/drawing/2014/main" id="{DC6B11BD-61EC-F0C4-2139-B27ED4B22468}"/>
              </a:ext>
            </a:extLst>
          </p:cNvPr>
          <p:cNvPicPr>
            <a:picLocks noChangeAspect="1"/>
          </p:cNvPicPr>
          <p:nvPr/>
        </p:nvPicPr>
        <p:blipFill>
          <a:blip r:embed="rId2"/>
          <a:stretch>
            <a:fillRect/>
          </a:stretch>
        </p:blipFill>
        <p:spPr>
          <a:xfrm>
            <a:off x="10649390" y="329609"/>
            <a:ext cx="1025459" cy="443135"/>
          </a:xfrm>
          <a:prstGeom prst="rect">
            <a:avLst/>
          </a:prstGeom>
        </p:spPr>
      </p:pic>
      <p:sp>
        <p:nvSpPr>
          <p:cNvPr id="3" name="TextovéPole 2">
            <a:extLst>
              <a:ext uri="{FF2B5EF4-FFF2-40B4-BE49-F238E27FC236}">
                <a16:creationId xmlns:a16="http://schemas.microsoft.com/office/drawing/2014/main" id="{09E73BF4-9D9A-DB40-AF73-7A4B7AB672E3}"/>
              </a:ext>
            </a:extLst>
          </p:cNvPr>
          <p:cNvSpPr txBox="1"/>
          <p:nvPr/>
        </p:nvSpPr>
        <p:spPr>
          <a:xfrm>
            <a:off x="358748" y="355685"/>
            <a:ext cx="5857117" cy="400110"/>
          </a:xfrm>
          <a:prstGeom prst="rect">
            <a:avLst/>
          </a:prstGeom>
          <a:noFill/>
        </p:spPr>
        <p:txBody>
          <a:bodyPr wrap="square" rtlCol="0">
            <a:spAutoFit/>
          </a:bodyPr>
          <a:lstStyle/>
          <a:p>
            <a:r>
              <a:rPr lang="cs-CZ" sz="2000" b="1">
                <a:latin typeface="Helvetica" pitchFamily="2" charset="0"/>
              </a:rPr>
              <a:t>DŮLEŽITÉ UPOZORNĚNÍ</a:t>
            </a:r>
          </a:p>
        </p:txBody>
      </p:sp>
      <p:sp>
        <p:nvSpPr>
          <p:cNvPr id="7" name="Zástupný symbol pro číslo snímku 8">
            <a:extLst>
              <a:ext uri="{FF2B5EF4-FFF2-40B4-BE49-F238E27FC236}">
                <a16:creationId xmlns:a16="http://schemas.microsoft.com/office/drawing/2014/main" id="{0386392E-2B5B-BF36-4621-5FDD582D9A76}"/>
              </a:ext>
            </a:extLst>
          </p:cNvPr>
          <p:cNvSpPr>
            <a:spLocks noGrp="1"/>
          </p:cNvSpPr>
          <p:nvPr>
            <p:ph type="sldNum" sz="quarter" idx="12"/>
          </p:nvPr>
        </p:nvSpPr>
        <p:spPr>
          <a:xfrm>
            <a:off x="8931649" y="6492875"/>
            <a:ext cx="2743200" cy="365125"/>
          </a:xfrm>
        </p:spPr>
        <p:txBody>
          <a:bodyPr/>
          <a:lstStyle/>
          <a:p>
            <a:fld id="{9481D71F-05E3-1440-AD72-56E598A50FED}" type="slidenum">
              <a:rPr lang="cs-CZ" sz="800" b="1" smtClean="0">
                <a:solidFill>
                  <a:schemeClr val="tx1"/>
                </a:solidFill>
                <a:latin typeface="Helvetica" pitchFamily="2" charset="0"/>
              </a:rPr>
              <a:pPr/>
              <a:t>2</a:t>
            </a:fld>
            <a:endParaRPr lang="cs-CZ" sz="800" b="1">
              <a:solidFill>
                <a:schemeClr val="tx1"/>
              </a:solidFill>
              <a:latin typeface="Helvetica" pitchFamily="2" charset="0"/>
            </a:endParaRPr>
          </a:p>
        </p:txBody>
      </p:sp>
      <p:sp>
        <p:nvSpPr>
          <p:cNvPr id="8" name="Zástupný obsah 2">
            <a:extLst>
              <a:ext uri="{FF2B5EF4-FFF2-40B4-BE49-F238E27FC236}">
                <a16:creationId xmlns:a16="http://schemas.microsoft.com/office/drawing/2014/main" id="{1E43478F-F794-1FB5-0ED8-D8070EA24104}"/>
              </a:ext>
            </a:extLst>
          </p:cNvPr>
          <p:cNvSpPr txBox="1">
            <a:spLocks/>
          </p:cNvSpPr>
          <p:nvPr/>
        </p:nvSpPr>
        <p:spPr>
          <a:xfrm>
            <a:off x="358748" y="6502315"/>
            <a:ext cx="1913860" cy="35568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70000"/>
              </a:lnSpc>
              <a:spcBef>
                <a:spcPts val="0"/>
              </a:spcBef>
              <a:spcAft>
                <a:spcPts val="600"/>
              </a:spcAft>
              <a:buFont typeface="Arial" panose="020B0604020202020204" pitchFamily="34" charset="0"/>
              <a:buNone/>
            </a:pPr>
            <a:r>
              <a:rPr lang="cs-CZ" sz="800" b="1">
                <a:latin typeface="Helvetica" pitchFamily="2" charset="0"/>
              </a:rPr>
              <a:t>PREZENTACE PRO INVESTORY</a:t>
            </a:r>
          </a:p>
        </p:txBody>
      </p:sp>
      <p:sp>
        <p:nvSpPr>
          <p:cNvPr id="4" name="TextovéPole 2">
            <a:extLst>
              <a:ext uri="{FF2B5EF4-FFF2-40B4-BE49-F238E27FC236}">
                <a16:creationId xmlns:a16="http://schemas.microsoft.com/office/drawing/2014/main" id="{39454AE4-99F3-7111-481B-FD83B3DAD4F6}"/>
              </a:ext>
            </a:extLst>
          </p:cNvPr>
          <p:cNvSpPr txBox="1"/>
          <p:nvPr/>
        </p:nvSpPr>
        <p:spPr>
          <a:xfrm>
            <a:off x="643581" y="1224422"/>
            <a:ext cx="10904837" cy="4409156"/>
          </a:xfrm>
          <a:prstGeom prst="rect">
            <a:avLst/>
          </a:prstGeom>
          <a:noFill/>
        </p:spPr>
        <p:txBody>
          <a:bodyPr wrap="square">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Aft>
                <a:spcPts val="600"/>
              </a:spcAft>
            </a:pPr>
            <a:r>
              <a:rPr lang="cs-CZ" sz="800" noProof="1">
                <a:latin typeface="Helvetica"/>
                <a:ea typeface="Open Sans" panose="020B0606030504020204" pitchFamily="34" charset="0"/>
                <a:cs typeface="Helvetica"/>
              </a:rPr>
              <a:t>Tato prezentace (dále jen „Prezentace”) byla připravena společností mmcité a.s. (dále jen „Společnost“). Účastí na jednání, na kterém je tato prezentace prezentována, nebo přečtením prezentačního dokumentu vyjadřujete svůj souhlas s níže uvedenými podmínkami.</a:t>
            </a:r>
          </a:p>
          <a:p>
            <a:pPr algn="just">
              <a:lnSpc>
                <a:spcPct val="150000"/>
              </a:lnSpc>
              <a:spcAft>
                <a:spcPts val="600"/>
              </a:spcAft>
            </a:pPr>
            <a:r>
              <a:rPr lang="cs-CZ" sz="800" noProof="1">
                <a:latin typeface="Helvetica"/>
                <a:ea typeface="Open Sans" panose="020B0606030504020204" pitchFamily="34" charset="0"/>
                <a:cs typeface="Helvetica"/>
              </a:rPr>
              <a:t>Společnost připravila Prezentaci dle nejlepšího vědomí a svědomí. Nelze však poskytnout žádné záruky nebo prohlášení ohledně komplexnosti nebo spolehlivosti informací obsažených v této Prezentaci. Společnost ani členové jejího představenstva, manažeři, poradci nebo zástupci těchto osob nepřebírají odpovědnost, která může vzniknout v souvislosti s jakýmkoliv užitím této Prezentace. Dále, žádná informace zde obsažená nezakládá povinnost nebo prohlášení Společnosti, jejích manažerů nebo členů představenstva, akcionářů dceřiných a přidružených společností, poradců nebo zástupců těchto osob.</a:t>
            </a:r>
          </a:p>
          <a:p>
            <a:pPr algn="just">
              <a:lnSpc>
                <a:spcPct val="150000"/>
              </a:lnSpc>
              <a:spcAft>
                <a:spcPts val="600"/>
              </a:spcAft>
            </a:pPr>
            <a:r>
              <a:rPr lang="cs-CZ" sz="800" noProof="1">
                <a:latin typeface="Helvetica"/>
                <a:ea typeface="Open Sans" panose="020B0606030504020204" pitchFamily="34" charset="0"/>
                <a:cs typeface="Helvetica"/>
              </a:rPr>
              <a:t>Doporučuje se, aby se každá osoba, která hodlá učinit jakékoli investiční rozhodnutí o jakémkoli cenném papíru vydaném Společností nebo jakýmkoli členem její skupiny (dále jen „Skupina“), spoléhala pouze na informace zveřejněné jako oficiální sdělení Společnosti v souladu s právními a regulatorními předpisy, které jsou pro Společnost závazné. Minulé výsledky nelze považovat za ukazatel nebo záruku budoucích výsledků a ohledně budoucích výsledků se neposkytuje žádné výslovné ani implicitní prohlášení nebo záruka.</a:t>
            </a:r>
          </a:p>
          <a:p>
            <a:pPr algn="just">
              <a:lnSpc>
                <a:spcPct val="150000"/>
              </a:lnSpc>
              <a:spcAft>
                <a:spcPts val="600"/>
              </a:spcAft>
            </a:pPr>
            <a:r>
              <a:rPr lang="cs-CZ" sz="800" noProof="1">
                <a:latin typeface="Helvetica"/>
                <a:ea typeface="Open Sans" panose="020B0606030504020204" pitchFamily="34" charset="0"/>
                <a:cs typeface="Helvetica"/>
              </a:rPr>
              <a:t>Společnost nezaručuje, že předpoklady, z nichž vycházejí výhledová prohlášení v této prezentaci, (i) jsou bez chyb, (ii) nepřebírá žádnou odpovědnost za budoucí správnost názorů vyjádřených v této prezentaci ani (iii) nepřebírá žádnou povinnost aktualizovat prohlášení v této prezentaci tak, aby odrážela následné události. Výhledová prohlášení v této Prezentaci jsou uvedena pouze k datu jejího vydání. Z doručení této Prezentace ani z jakýchkoli dalších jednání mezi Společností a vámi nesmí za žádných okolností vyplývat, že od tohoto data nedošlo v záležitostech Společnosti k žádné změně. Výhledová prohlášení, včetně prohlášení týkajících se očekávání ohledně budoucích finančních výsledků, neposkytují žádnou záruku ani ujištění, že takových výsledků bude dosaženo.</a:t>
            </a:r>
          </a:p>
          <a:p>
            <a:pPr algn="just">
              <a:lnSpc>
                <a:spcPct val="150000"/>
              </a:lnSpc>
              <a:spcAft>
                <a:spcPts val="600"/>
              </a:spcAft>
            </a:pPr>
            <a:r>
              <a:rPr lang="cs-CZ" sz="800" noProof="1">
                <a:latin typeface="Helvetica"/>
                <a:ea typeface="Open Sans" panose="020B0606030504020204" pitchFamily="34" charset="0"/>
                <a:cs typeface="Helvetica"/>
              </a:rPr>
              <a:t>Očekávání vedení Společnosti jsou založena na současných znalostech, povědomí a/nebo názorech členů vedení a jsou závislá na mnoha faktorech, které mohou způsobit, že skutečné výsledky, kterých Společnost dosáhne, se mohou podstatně lišit od výsledků uvedených v této prezentaci. Mnoho takových faktorů je mimo současné znalosti, povědomí a/nebo kontrolu Společnosti nebo je nelze předvídat. Žádná společnost ze Skupiny, ani její ředitelé, manažeři, poradci nebo zástupci těchto osob neposkytují žádné vyjádření ani předpokládané prohlášení nebo záruku ohledně (i) poctivosti, přesnosti, úplnosti nebo správnosti této Prezentace, (ii) dostatečnosti této Prezentace pro vaše účely, nebo (iii) vhodnosti této Prezentace pro jiné účely, než pro které byla určena. Nic z toho, co je obsaženo v tomto dokumentu není, a ani by nemělo být považováno za příslib nebo prohlášení, ať už jde o minulost nebo budoucnost.</a:t>
            </a:r>
          </a:p>
          <a:p>
            <a:pPr algn="just">
              <a:lnSpc>
                <a:spcPct val="150000"/>
              </a:lnSpc>
              <a:spcAft>
                <a:spcPts val="600"/>
              </a:spcAft>
            </a:pPr>
            <a:r>
              <a:rPr lang="cs-CZ" sz="800" noProof="1">
                <a:latin typeface="Helvetica"/>
                <a:ea typeface="Open Sans" panose="020B0606030504020204" pitchFamily="34" charset="0"/>
                <a:cs typeface="Helvetica"/>
              </a:rPr>
              <a:t>Tato prezentace by neměla být vykládána jako právní, regulační, daňové, účetní, investiční nebo jiné poradenství. Nic z toho, co je zde obsaženo, nepředstavuje jakékoliv prohlášení nebo záruku ohledně budoucí výkonnosti jakéhokoli cenného papíru, úvěru, měny, kurzu nebo jiného tržního či ekonomického opatření. Na tuto Prezentaci se nelze spoléhat pro jakýkoli účel. </a:t>
            </a:r>
          </a:p>
          <a:p>
            <a:pPr algn="just">
              <a:lnSpc>
                <a:spcPct val="150000"/>
              </a:lnSpc>
              <a:spcAft>
                <a:spcPts val="600"/>
              </a:spcAft>
            </a:pPr>
            <a:r>
              <a:rPr lang="cs-CZ" sz="800" noProof="1">
                <a:latin typeface="Helvetica"/>
                <a:ea typeface="Open Sans" panose="020B0606030504020204" pitchFamily="34" charset="0"/>
                <a:cs typeface="Helvetica"/>
              </a:rPr>
              <a:t>Tato Prezentace byla vypracována pouze pro informační účely a nepředstavuje nabídku koupě ani prodeje ani výzvu k nabídce koupě nebo prodeje jakýchkoli cenných papírů nebo finančních nástrojů ani výzvu k účasti na jakémkoli obchodním podniku. Tato Prezentace není nabídkou ani výzvou k nákupu nebo úpisu jakýchkoli cenných papírů v jakékoli jurisdikci a žádná tvrzení zde obsažená nesmějí sloužit jako základ pro jakoukoli dohodu, závazek nebo investiční rozhodnutí, ani se na ně nelze spoléhat v souvislosti s jakoukoli dohodou, závazkem nebo investičním rozhodnutím.</a:t>
            </a:r>
          </a:p>
        </p:txBody>
      </p:sp>
    </p:spTree>
    <p:extLst>
      <p:ext uri="{BB962C8B-B14F-4D97-AF65-F5344CB8AC3E}">
        <p14:creationId xmlns:p14="http://schemas.microsoft.com/office/powerpoint/2010/main" val="5855395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ovéPole 3">
            <a:extLst>
              <a:ext uri="{FF2B5EF4-FFF2-40B4-BE49-F238E27FC236}">
                <a16:creationId xmlns:a16="http://schemas.microsoft.com/office/drawing/2014/main" id="{5394D8E3-3CAB-E586-5805-2BB6E7AE9EF9}"/>
              </a:ext>
            </a:extLst>
          </p:cNvPr>
          <p:cNvSpPr txBox="1"/>
          <p:nvPr/>
        </p:nvSpPr>
        <p:spPr>
          <a:xfrm>
            <a:off x="358748" y="355685"/>
            <a:ext cx="5857117" cy="400110"/>
          </a:xfrm>
          <a:prstGeom prst="rect">
            <a:avLst/>
          </a:prstGeom>
          <a:noFill/>
        </p:spPr>
        <p:txBody>
          <a:bodyPr wrap="square" rtlCol="0">
            <a:spAutoFit/>
          </a:bodyPr>
          <a:lstStyle/>
          <a:p>
            <a:r>
              <a:rPr lang="cs-CZ" sz="2000" b="1">
                <a:latin typeface="Helvetica" pitchFamily="2" charset="0"/>
              </a:rPr>
              <a:t>PŘEDSTAVENÍ MMCITÉ</a:t>
            </a:r>
          </a:p>
        </p:txBody>
      </p:sp>
      <p:pic>
        <p:nvPicPr>
          <p:cNvPr id="11" name="Obrázek 10">
            <a:extLst>
              <a:ext uri="{FF2B5EF4-FFF2-40B4-BE49-F238E27FC236}">
                <a16:creationId xmlns:a16="http://schemas.microsoft.com/office/drawing/2014/main" id="{936E4DEC-7C40-5F8E-ACFA-E9B02C399861}"/>
              </a:ext>
            </a:extLst>
          </p:cNvPr>
          <p:cNvPicPr>
            <a:picLocks noChangeAspect="1"/>
          </p:cNvPicPr>
          <p:nvPr/>
        </p:nvPicPr>
        <p:blipFill>
          <a:blip r:embed="rId2"/>
          <a:stretch>
            <a:fillRect/>
          </a:stretch>
        </p:blipFill>
        <p:spPr>
          <a:xfrm>
            <a:off x="10649390" y="329609"/>
            <a:ext cx="1025459" cy="443135"/>
          </a:xfrm>
          <a:prstGeom prst="rect">
            <a:avLst/>
          </a:prstGeom>
        </p:spPr>
      </p:pic>
      <p:sp>
        <p:nvSpPr>
          <p:cNvPr id="9" name="Zástupný symbol pro číslo snímku 8">
            <a:extLst>
              <a:ext uri="{FF2B5EF4-FFF2-40B4-BE49-F238E27FC236}">
                <a16:creationId xmlns:a16="http://schemas.microsoft.com/office/drawing/2014/main" id="{5B7100CD-77A5-FD79-1912-58DFE4236BFE}"/>
              </a:ext>
            </a:extLst>
          </p:cNvPr>
          <p:cNvSpPr>
            <a:spLocks noGrp="1"/>
          </p:cNvSpPr>
          <p:nvPr>
            <p:ph type="sldNum" sz="quarter" idx="12"/>
          </p:nvPr>
        </p:nvSpPr>
        <p:spPr>
          <a:xfrm>
            <a:off x="8931649" y="6492875"/>
            <a:ext cx="2743200" cy="365125"/>
          </a:xfrm>
        </p:spPr>
        <p:txBody>
          <a:bodyPr/>
          <a:lstStyle/>
          <a:p>
            <a:fld id="{9481D71F-05E3-1440-AD72-56E598A50FED}" type="slidenum">
              <a:rPr lang="cs-CZ" sz="800" b="1" smtClean="0">
                <a:solidFill>
                  <a:schemeClr val="tx1"/>
                </a:solidFill>
                <a:latin typeface="Helvetica" pitchFamily="2" charset="0"/>
              </a:rPr>
              <a:pPr/>
              <a:t>3</a:t>
            </a:fld>
            <a:endParaRPr lang="cs-CZ" sz="800" b="1">
              <a:solidFill>
                <a:schemeClr val="tx1"/>
              </a:solidFill>
              <a:latin typeface="Helvetica" pitchFamily="2" charset="0"/>
            </a:endParaRPr>
          </a:p>
        </p:txBody>
      </p:sp>
      <p:pic>
        <p:nvPicPr>
          <p:cNvPr id="7" name="Obrázek 6">
            <a:extLst>
              <a:ext uri="{FF2B5EF4-FFF2-40B4-BE49-F238E27FC236}">
                <a16:creationId xmlns:a16="http://schemas.microsoft.com/office/drawing/2014/main" id="{C06D7A8E-F460-526D-6B31-C36C30E8697B}"/>
              </a:ext>
            </a:extLst>
          </p:cNvPr>
          <p:cNvPicPr>
            <a:picLocks noChangeAspect="1"/>
          </p:cNvPicPr>
          <p:nvPr/>
        </p:nvPicPr>
        <p:blipFill rotWithShape="1">
          <a:blip r:embed="rId3">
            <a:clrChange>
              <a:clrFrom>
                <a:srgbClr val="FAFBFD"/>
              </a:clrFrom>
              <a:clrTo>
                <a:srgbClr val="FAFBFD">
                  <a:alpha val="0"/>
                </a:srgbClr>
              </a:clrTo>
            </a:clrChange>
          </a:blip>
          <a:srcRect l="12722" t="30042" r="12848" b="10380"/>
          <a:stretch/>
        </p:blipFill>
        <p:spPr>
          <a:xfrm>
            <a:off x="358748" y="2912639"/>
            <a:ext cx="6214099" cy="2797930"/>
          </a:xfrm>
          <a:prstGeom prst="rect">
            <a:avLst/>
          </a:prstGeom>
        </p:spPr>
      </p:pic>
      <p:grpSp>
        <p:nvGrpSpPr>
          <p:cNvPr id="2" name="Skupina 1">
            <a:extLst>
              <a:ext uri="{FF2B5EF4-FFF2-40B4-BE49-F238E27FC236}">
                <a16:creationId xmlns:a16="http://schemas.microsoft.com/office/drawing/2014/main" id="{DF3D4234-2213-7109-1BDE-9F6846C8F1E2}"/>
              </a:ext>
            </a:extLst>
          </p:cNvPr>
          <p:cNvGrpSpPr/>
          <p:nvPr/>
        </p:nvGrpSpPr>
        <p:grpSpPr>
          <a:xfrm>
            <a:off x="358748" y="1210106"/>
            <a:ext cx="4944534" cy="1574043"/>
            <a:chOff x="648409" y="4123257"/>
            <a:chExt cx="5088813" cy="761457"/>
          </a:xfrm>
        </p:grpSpPr>
        <p:sp>
          <p:nvSpPr>
            <p:cNvPr id="3" name="TextovéPole 2">
              <a:extLst>
                <a:ext uri="{FF2B5EF4-FFF2-40B4-BE49-F238E27FC236}">
                  <a16:creationId xmlns:a16="http://schemas.microsoft.com/office/drawing/2014/main" id="{4AC6F478-B625-05E6-36FB-4F232B0235E7}"/>
                </a:ext>
              </a:extLst>
            </p:cNvPr>
            <p:cNvSpPr txBox="1"/>
            <p:nvPr/>
          </p:nvSpPr>
          <p:spPr>
            <a:xfrm>
              <a:off x="648409" y="4127357"/>
              <a:ext cx="1224000" cy="223335"/>
            </a:xfrm>
            <a:prstGeom prst="rect">
              <a:avLst/>
            </a:prstGeom>
            <a:noFill/>
            <a:ln>
              <a:noFill/>
            </a:ln>
          </p:spPr>
          <p:txBody>
            <a:bodyPr wrap="square" rtlCol="0">
              <a:spAutoFit/>
            </a:bodyPr>
            <a:lstStyle/>
            <a:p>
              <a:pPr algn="ctr"/>
              <a:r>
                <a:rPr lang="cs-CZ" sz="2400" b="1">
                  <a:solidFill>
                    <a:srgbClr val="FE4C00"/>
                  </a:solidFill>
                  <a:latin typeface="Helvetica" pitchFamily="2" charset="0"/>
                </a:rPr>
                <a:t>32</a:t>
              </a:r>
            </a:p>
          </p:txBody>
        </p:sp>
        <p:sp>
          <p:nvSpPr>
            <p:cNvPr id="5" name="TextovéPole 4">
              <a:extLst>
                <a:ext uri="{FF2B5EF4-FFF2-40B4-BE49-F238E27FC236}">
                  <a16:creationId xmlns:a16="http://schemas.microsoft.com/office/drawing/2014/main" id="{A0019720-4546-69A4-F164-43241DF5C402}"/>
                </a:ext>
              </a:extLst>
            </p:cNvPr>
            <p:cNvSpPr txBox="1"/>
            <p:nvPr/>
          </p:nvSpPr>
          <p:spPr>
            <a:xfrm>
              <a:off x="1866437" y="4130475"/>
              <a:ext cx="1224000" cy="223335"/>
            </a:xfrm>
            <a:prstGeom prst="rect">
              <a:avLst/>
            </a:prstGeom>
            <a:noFill/>
            <a:ln>
              <a:noFill/>
            </a:ln>
          </p:spPr>
          <p:txBody>
            <a:bodyPr wrap="square" rtlCol="0">
              <a:spAutoFit/>
            </a:bodyPr>
            <a:lstStyle/>
            <a:p>
              <a:pPr algn="ctr"/>
              <a:r>
                <a:rPr lang="cs-CZ" sz="2400" b="1" dirty="0">
                  <a:solidFill>
                    <a:srgbClr val="FE4C00"/>
                  </a:solidFill>
                  <a:latin typeface="Helvetica" pitchFamily="2" charset="0"/>
                </a:rPr>
                <a:t>+400</a:t>
              </a:r>
            </a:p>
          </p:txBody>
        </p:sp>
        <p:sp>
          <p:nvSpPr>
            <p:cNvPr id="8" name="TextovéPole 7">
              <a:extLst>
                <a:ext uri="{FF2B5EF4-FFF2-40B4-BE49-F238E27FC236}">
                  <a16:creationId xmlns:a16="http://schemas.microsoft.com/office/drawing/2014/main" id="{2E4FF6C3-8DFE-B3AC-45AD-439917A96663}"/>
                </a:ext>
              </a:extLst>
            </p:cNvPr>
            <p:cNvSpPr txBox="1"/>
            <p:nvPr/>
          </p:nvSpPr>
          <p:spPr>
            <a:xfrm>
              <a:off x="3134424" y="4126824"/>
              <a:ext cx="1224000" cy="223335"/>
            </a:xfrm>
            <a:prstGeom prst="rect">
              <a:avLst/>
            </a:prstGeom>
            <a:noFill/>
            <a:ln>
              <a:noFill/>
            </a:ln>
          </p:spPr>
          <p:txBody>
            <a:bodyPr wrap="square" rtlCol="0">
              <a:spAutoFit/>
            </a:bodyPr>
            <a:lstStyle/>
            <a:p>
              <a:pPr algn="ctr"/>
              <a:r>
                <a:rPr lang="cs-CZ" sz="2400" b="1">
                  <a:solidFill>
                    <a:srgbClr val="FE4C00"/>
                  </a:solidFill>
                  <a:latin typeface="Helvetica" pitchFamily="2" charset="0"/>
                </a:rPr>
                <a:t>1.204</a:t>
              </a:r>
            </a:p>
          </p:txBody>
        </p:sp>
        <p:sp>
          <p:nvSpPr>
            <p:cNvPr id="12" name="TextovéPole 11">
              <a:extLst>
                <a:ext uri="{FF2B5EF4-FFF2-40B4-BE49-F238E27FC236}">
                  <a16:creationId xmlns:a16="http://schemas.microsoft.com/office/drawing/2014/main" id="{4139ECF7-5949-338A-3AEC-E919953ED1CE}"/>
                </a:ext>
              </a:extLst>
            </p:cNvPr>
            <p:cNvSpPr txBox="1"/>
            <p:nvPr/>
          </p:nvSpPr>
          <p:spPr>
            <a:xfrm>
              <a:off x="1932305" y="4453827"/>
              <a:ext cx="1092263" cy="208446"/>
            </a:xfrm>
            <a:prstGeom prst="rect">
              <a:avLst/>
            </a:prstGeom>
            <a:noFill/>
            <a:ln>
              <a:noFill/>
            </a:ln>
          </p:spPr>
          <p:txBody>
            <a:bodyPr wrap="square" rtlCol="0">
              <a:spAutoFit/>
            </a:bodyPr>
            <a:lstStyle/>
            <a:p>
              <a:pPr algn="ctr"/>
              <a:r>
                <a:rPr lang="cs-CZ" sz="1100">
                  <a:latin typeface="Helvetica Light" panose="020B0403020202020204" pitchFamily="34" charset="0"/>
                </a:rPr>
                <a:t>zaměstnanců ve skupině</a:t>
              </a:r>
            </a:p>
          </p:txBody>
        </p:sp>
        <p:sp>
          <p:nvSpPr>
            <p:cNvPr id="13" name="TextovéPole 12">
              <a:extLst>
                <a:ext uri="{FF2B5EF4-FFF2-40B4-BE49-F238E27FC236}">
                  <a16:creationId xmlns:a16="http://schemas.microsoft.com/office/drawing/2014/main" id="{9550860E-6887-081D-80CB-8840628A71DF}"/>
                </a:ext>
              </a:extLst>
            </p:cNvPr>
            <p:cNvSpPr txBox="1"/>
            <p:nvPr/>
          </p:nvSpPr>
          <p:spPr>
            <a:xfrm>
              <a:off x="3084611" y="4445833"/>
              <a:ext cx="1376344" cy="290335"/>
            </a:xfrm>
            <a:prstGeom prst="rect">
              <a:avLst/>
            </a:prstGeom>
            <a:noFill/>
            <a:ln>
              <a:noFill/>
            </a:ln>
          </p:spPr>
          <p:txBody>
            <a:bodyPr wrap="square" rtlCol="0">
              <a:spAutoFit/>
            </a:bodyPr>
            <a:lstStyle/>
            <a:p>
              <a:pPr algn="ctr"/>
              <a:r>
                <a:rPr lang="cs-CZ" sz="1100" dirty="0">
                  <a:latin typeface="Helvetica Light" panose="020B0403020202020204" pitchFamily="34" charset="0"/>
                </a:rPr>
                <a:t>milionů korun konsolidované tržby 2025</a:t>
              </a:r>
            </a:p>
          </p:txBody>
        </p:sp>
        <p:sp>
          <p:nvSpPr>
            <p:cNvPr id="14" name="TextovéPole 13">
              <a:extLst>
                <a:ext uri="{FF2B5EF4-FFF2-40B4-BE49-F238E27FC236}">
                  <a16:creationId xmlns:a16="http://schemas.microsoft.com/office/drawing/2014/main" id="{BDE24FCF-F8E9-C3F6-0D30-0E8C2EEAEE68}"/>
                </a:ext>
              </a:extLst>
            </p:cNvPr>
            <p:cNvSpPr txBox="1"/>
            <p:nvPr/>
          </p:nvSpPr>
          <p:spPr>
            <a:xfrm>
              <a:off x="772878" y="4453827"/>
              <a:ext cx="971686" cy="430887"/>
            </a:xfrm>
            <a:prstGeom prst="rect">
              <a:avLst/>
            </a:prstGeom>
            <a:noFill/>
            <a:ln>
              <a:noFill/>
            </a:ln>
          </p:spPr>
          <p:txBody>
            <a:bodyPr wrap="square" rtlCol="0">
              <a:spAutoFit/>
            </a:bodyPr>
            <a:lstStyle/>
            <a:p>
              <a:pPr algn="ctr"/>
              <a:r>
                <a:rPr lang="cs-CZ" sz="1100">
                  <a:latin typeface="Helvetica Light" panose="020B0403020202020204" pitchFamily="34" charset="0"/>
                </a:rPr>
                <a:t>let tradice </a:t>
              </a:r>
              <a:br>
                <a:rPr lang="cs-CZ" sz="1100">
                  <a:latin typeface="Helvetica Light" panose="020B0403020202020204" pitchFamily="34" charset="0"/>
                </a:rPr>
              </a:br>
              <a:r>
                <a:rPr lang="cs-CZ" sz="1100">
                  <a:latin typeface="Helvetica Light" panose="020B0403020202020204" pitchFamily="34" charset="0"/>
                </a:rPr>
                <a:t>a tvrdé práce</a:t>
              </a:r>
            </a:p>
          </p:txBody>
        </p:sp>
        <p:grpSp>
          <p:nvGrpSpPr>
            <p:cNvPr id="15" name="Skupina 14">
              <a:extLst>
                <a:ext uri="{FF2B5EF4-FFF2-40B4-BE49-F238E27FC236}">
                  <a16:creationId xmlns:a16="http://schemas.microsoft.com/office/drawing/2014/main" id="{30D7887E-2523-2A47-851F-AE08E0C13A5B}"/>
                </a:ext>
              </a:extLst>
            </p:cNvPr>
            <p:cNvGrpSpPr/>
            <p:nvPr/>
          </p:nvGrpSpPr>
          <p:grpSpPr>
            <a:xfrm>
              <a:off x="4474423" y="4123257"/>
              <a:ext cx="1262799" cy="753463"/>
              <a:chOff x="4474423" y="4123257"/>
              <a:chExt cx="1262799" cy="753463"/>
            </a:xfrm>
          </p:grpSpPr>
          <p:sp>
            <p:nvSpPr>
              <p:cNvPr id="16" name="TextovéPole 15">
                <a:extLst>
                  <a:ext uri="{FF2B5EF4-FFF2-40B4-BE49-F238E27FC236}">
                    <a16:creationId xmlns:a16="http://schemas.microsoft.com/office/drawing/2014/main" id="{0EFECD86-00BD-82E0-9611-9D0679EE6CED}"/>
                  </a:ext>
                </a:extLst>
              </p:cNvPr>
              <p:cNvSpPr txBox="1"/>
              <p:nvPr/>
            </p:nvSpPr>
            <p:spPr>
              <a:xfrm>
                <a:off x="4492950" y="4445833"/>
                <a:ext cx="1244272" cy="430887"/>
              </a:xfrm>
              <a:prstGeom prst="rect">
                <a:avLst/>
              </a:prstGeom>
              <a:noFill/>
              <a:ln>
                <a:noFill/>
              </a:ln>
            </p:spPr>
            <p:txBody>
              <a:bodyPr wrap="square" rtlCol="0">
                <a:spAutoFit/>
              </a:bodyPr>
              <a:lstStyle/>
              <a:p>
                <a:pPr algn="ctr"/>
                <a:r>
                  <a:rPr lang="cs-CZ" sz="1100">
                    <a:latin typeface="Helvetica Light" panose="020B0403020202020204" pitchFamily="34" charset="0"/>
                  </a:rPr>
                  <a:t>zemí světa, </a:t>
                </a:r>
                <a:br>
                  <a:rPr lang="cs-CZ" sz="1100">
                    <a:latin typeface="Helvetica Light" panose="020B0403020202020204" pitchFamily="34" charset="0"/>
                  </a:rPr>
                </a:br>
                <a:r>
                  <a:rPr lang="cs-CZ" sz="1100">
                    <a:latin typeface="Helvetica Light" panose="020B0403020202020204" pitchFamily="34" charset="0"/>
                  </a:rPr>
                  <a:t>kde operuje</a:t>
                </a:r>
              </a:p>
            </p:txBody>
          </p:sp>
          <p:sp>
            <p:nvSpPr>
              <p:cNvPr id="17" name="TextovéPole 16">
                <a:extLst>
                  <a:ext uri="{FF2B5EF4-FFF2-40B4-BE49-F238E27FC236}">
                    <a16:creationId xmlns:a16="http://schemas.microsoft.com/office/drawing/2014/main" id="{2458E493-A445-0D82-CA30-0D17283FF556}"/>
                  </a:ext>
                </a:extLst>
              </p:cNvPr>
              <p:cNvSpPr txBox="1"/>
              <p:nvPr/>
            </p:nvSpPr>
            <p:spPr>
              <a:xfrm>
                <a:off x="4474423" y="4123257"/>
                <a:ext cx="1226847" cy="223335"/>
              </a:xfrm>
              <a:prstGeom prst="rect">
                <a:avLst/>
              </a:prstGeom>
              <a:noFill/>
              <a:ln>
                <a:noFill/>
              </a:ln>
            </p:spPr>
            <p:txBody>
              <a:bodyPr wrap="square" rtlCol="0">
                <a:spAutoFit/>
              </a:bodyPr>
              <a:lstStyle/>
              <a:p>
                <a:pPr algn="ctr"/>
                <a:r>
                  <a:rPr lang="cs-CZ" sz="2400" b="1">
                    <a:solidFill>
                      <a:srgbClr val="FE4C00"/>
                    </a:solidFill>
                    <a:latin typeface="Helvetica" pitchFamily="2" charset="0"/>
                  </a:rPr>
                  <a:t>+40</a:t>
                </a:r>
                <a:endParaRPr lang="cs-CZ" sz="2400" b="1" baseline="30000">
                  <a:solidFill>
                    <a:srgbClr val="FE4C00"/>
                  </a:solidFill>
                  <a:latin typeface="Helvetica" pitchFamily="2" charset="0"/>
                </a:endParaRPr>
              </a:p>
            </p:txBody>
          </p:sp>
        </p:grpSp>
      </p:grpSp>
      <p:grpSp>
        <p:nvGrpSpPr>
          <p:cNvPr id="25" name="Skupina 24">
            <a:extLst>
              <a:ext uri="{FF2B5EF4-FFF2-40B4-BE49-F238E27FC236}">
                <a16:creationId xmlns:a16="http://schemas.microsoft.com/office/drawing/2014/main" id="{59D8616A-E732-5F8A-1216-E1633B5A03EE}"/>
              </a:ext>
            </a:extLst>
          </p:cNvPr>
          <p:cNvGrpSpPr/>
          <p:nvPr/>
        </p:nvGrpSpPr>
        <p:grpSpPr>
          <a:xfrm>
            <a:off x="5259905" y="1174734"/>
            <a:ext cx="1262799" cy="1119911"/>
            <a:chOff x="4474423" y="4123257"/>
            <a:chExt cx="1262799" cy="524301"/>
          </a:xfrm>
        </p:grpSpPr>
        <p:sp>
          <p:nvSpPr>
            <p:cNvPr id="26" name="TextovéPole 25">
              <a:extLst>
                <a:ext uri="{FF2B5EF4-FFF2-40B4-BE49-F238E27FC236}">
                  <a16:creationId xmlns:a16="http://schemas.microsoft.com/office/drawing/2014/main" id="{A0ABAF3D-98CE-07DC-3472-0B21B8294B62}"/>
                </a:ext>
              </a:extLst>
            </p:cNvPr>
            <p:cNvSpPr txBox="1"/>
            <p:nvPr/>
          </p:nvSpPr>
          <p:spPr>
            <a:xfrm>
              <a:off x="4492950" y="4445833"/>
              <a:ext cx="1244272" cy="201725"/>
            </a:xfrm>
            <a:prstGeom prst="rect">
              <a:avLst/>
            </a:prstGeom>
            <a:noFill/>
            <a:ln>
              <a:noFill/>
            </a:ln>
          </p:spPr>
          <p:txBody>
            <a:bodyPr wrap="square" lIns="91440" tIns="45720" rIns="91440" bIns="45720" rtlCol="0" anchor="t">
              <a:spAutoFit/>
            </a:bodyPr>
            <a:lstStyle/>
            <a:p>
              <a:pPr algn="ctr"/>
              <a:r>
                <a:rPr lang="cs-CZ" sz="1100">
                  <a:latin typeface="Helvetica Light" panose="020B0403020202020204" pitchFamily="34" charset="0"/>
                </a:rPr>
                <a:t>výrobní závody</a:t>
              </a:r>
            </a:p>
            <a:p>
              <a:pPr algn="ctr"/>
              <a:r>
                <a:rPr lang="cs-CZ" sz="1100">
                  <a:latin typeface="Helvetica Light" panose="020B0403020202020204" pitchFamily="34" charset="0"/>
                </a:rPr>
                <a:t>ČR a Brazílie</a:t>
              </a:r>
            </a:p>
          </p:txBody>
        </p:sp>
        <p:sp>
          <p:nvSpPr>
            <p:cNvPr id="27" name="TextovéPole 26">
              <a:extLst>
                <a:ext uri="{FF2B5EF4-FFF2-40B4-BE49-F238E27FC236}">
                  <a16:creationId xmlns:a16="http://schemas.microsoft.com/office/drawing/2014/main" id="{D480E545-5564-D5C0-63A9-E21C26853248}"/>
                </a:ext>
              </a:extLst>
            </p:cNvPr>
            <p:cNvSpPr txBox="1"/>
            <p:nvPr/>
          </p:nvSpPr>
          <p:spPr>
            <a:xfrm>
              <a:off x="4474423" y="4123257"/>
              <a:ext cx="1226847" cy="461665"/>
            </a:xfrm>
            <a:prstGeom prst="rect">
              <a:avLst/>
            </a:prstGeom>
            <a:noFill/>
            <a:ln>
              <a:noFill/>
            </a:ln>
          </p:spPr>
          <p:txBody>
            <a:bodyPr wrap="square" rtlCol="0">
              <a:spAutoFit/>
            </a:bodyPr>
            <a:lstStyle/>
            <a:p>
              <a:pPr algn="ctr"/>
              <a:r>
                <a:rPr lang="cs-CZ" sz="2400" b="1">
                  <a:solidFill>
                    <a:srgbClr val="FE4C00"/>
                  </a:solidFill>
                  <a:latin typeface="Helvetica" pitchFamily="2" charset="0"/>
                </a:rPr>
                <a:t>2</a:t>
              </a:r>
              <a:endParaRPr lang="cs-CZ" sz="2400" b="1" baseline="30000">
                <a:solidFill>
                  <a:srgbClr val="FE4C00"/>
                </a:solidFill>
                <a:latin typeface="Helvetica" pitchFamily="2" charset="0"/>
              </a:endParaRPr>
            </a:p>
          </p:txBody>
        </p:sp>
      </p:grpSp>
      <p:pic>
        <p:nvPicPr>
          <p:cNvPr id="29" name="Obrázek 28">
            <a:extLst>
              <a:ext uri="{FF2B5EF4-FFF2-40B4-BE49-F238E27FC236}">
                <a16:creationId xmlns:a16="http://schemas.microsoft.com/office/drawing/2014/main" id="{F356B301-17A2-98D4-69E7-A94F75BB9004}"/>
              </a:ext>
            </a:extLst>
          </p:cNvPr>
          <p:cNvPicPr>
            <a:picLocks noChangeAspect="1"/>
          </p:cNvPicPr>
          <p:nvPr/>
        </p:nvPicPr>
        <p:blipFill rotWithShape="1">
          <a:blip r:embed="rId4"/>
          <a:srcRect b="7597"/>
          <a:stretch/>
        </p:blipFill>
        <p:spPr>
          <a:xfrm>
            <a:off x="6780037" y="1249529"/>
            <a:ext cx="4455076" cy="2315604"/>
          </a:xfrm>
          <a:prstGeom prst="rect">
            <a:avLst/>
          </a:prstGeom>
        </p:spPr>
      </p:pic>
      <p:pic>
        <p:nvPicPr>
          <p:cNvPr id="30" name="Obrázek 29">
            <a:extLst>
              <a:ext uri="{FF2B5EF4-FFF2-40B4-BE49-F238E27FC236}">
                <a16:creationId xmlns:a16="http://schemas.microsoft.com/office/drawing/2014/main" id="{FC77399A-9048-0EE9-BAC3-92F7FBC05900}"/>
              </a:ext>
            </a:extLst>
          </p:cNvPr>
          <p:cNvPicPr>
            <a:picLocks noChangeAspect="1"/>
          </p:cNvPicPr>
          <p:nvPr/>
        </p:nvPicPr>
        <p:blipFill rotWithShape="1">
          <a:blip r:embed="rId5"/>
          <a:srcRect b="7500"/>
          <a:stretch/>
        </p:blipFill>
        <p:spPr>
          <a:xfrm>
            <a:off x="6780038" y="3622476"/>
            <a:ext cx="4455075" cy="2318031"/>
          </a:xfrm>
          <a:prstGeom prst="rect">
            <a:avLst/>
          </a:prstGeom>
        </p:spPr>
      </p:pic>
      <p:sp>
        <p:nvSpPr>
          <p:cNvPr id="18" name="Zástupný obsah 2">
            <a:extLst>
              <a:ext uri="{FF2B5EF4-FFF2-40B4-BE49-F238E27FC236}">
                <a16:creationId xmlns:a16="http://schemas.microsoft.com/office/drawing/2014/main" id="{DDCF2769-B39B-7B6E-C3E0-7663EAB9BC6C}"/>
              </a:ext>
            </a:extLst>
          </p:cNvPr>
          <p:cNvSpPr txBox="1">
            <a:spLocks/>
          </p:cNvSpPr>
          <p:nvPr/>
        </p:nvSpPr>
        <p:spPr>
          <a:xfrm>
            <a:off x="358748" y="6502315"/>
            <a:ext cx="1913860" cy="35568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70000"/>
              </a:lnSpc>
              <a:spcBef>
                <a:spcPts val="0"/>
              </a:spcBef>
              <a:spcAft>
                <a:spcPts val="600"/>
              </a:spcAft>
              <a:buFont typeface="Arial" panose="020B0604020202020204" pitchFamily="34" charset="0"/>
              <a:buNone/>
            </a:pPr>
            <a:r>
              <a:rPr lang="cs-CZ" sz="800" b="1">
                <a:latin typeface="Helvetica" pitchFamily="2" charset="0"/>
              </a:rPr>
              <a:t>PREZENTACE PRO INVESTORY</a:t>
            </a:r>
          </a:p>
        </p:txBody>
      </p:sp>
    </p:spTree>
    <p:extLst>
      <p:ext uri="{BB962C8B-B14F-4D97-AF65-F5344CB8AC3E}">
        <p14:creationId xmlns:p14="http://schemas.microsoft.com/office/powerpoint/2010/main" val="6671635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4D8CE1-6056-072B-7071-3C5D4C47F468}"/>
            </a:ext>
          </a:extLst>
        </p:cNvPr>
        <p:cNvGrpSpPr/>
        <p:nvPr/>
      </p:nvGrpSpPr>
      <p:grpSpPr>
        <a:xfrm>
          <a:off x="0" y="0"/>
          <a:ext cx="0" cy="0"/>
          <a:chOff x="0" y="0"/>
          <a:chExt cx="0" cy="0"/>
        </a:xfrm>
      </p:grpSpPr>
      <p:sp>
        <p:nvSpPr>
          <p:cNvPr id="5" name="TextovéPole 4">
            <a:extLst>
              <a:ext uri="{FF2B5EF4-FFF2-40B4-BE49-F238E27FC236}">
                <a16:creationId xmlns:a16="http://schemas.microsoft.com/office/drawing/2014/main" id="{3B4196B8-888D-AB16-8C63-FF1361AA58AB}"/>
              </a:ext>
            </a:extLst>
          </p:cNvPr>
          <p:cNvSpPr txBox="1"/>
          <p:nvPr/>
        </p:nvSpPr>
        <p:spPr>
          <a:xfrm>
            <a:off x="358748" y="355685"/>
            <a:ext cx="6860759" cy="400110"/>
          </a:xfrm>
          <a:prstGeom prst="rect">
            <a:avLst/>
          </a:prstGeom>
          <a:noFill/>
        </p:spPr>
        <p:txBody>
          <a:bodyPr wrap="square" rtlCol="0">
            <a:spAutoFit/>
          </a:bodyPr>
          <a:lstStyle/>
          <a:p>
            <a:r>
              <a:rPr lang="cs-CZ" sz="2000" b="1">
                <a:latin typeface="Helvetica" pitchFamily="2" charset="0"/>
              </a:rPr>
              <a:t>VÝSLEDKY HOSPODAŘENÍ Q2 2026 - SUMMARY</a:t>
            </a:r>
            <a:endParaRPr lang="cs-CZ" sz="2000" b="1">
              <a:solidFill>
                <a:srgbClr val="FE4C00"/>
              </a:solidFill>
              <a:latin typeface="Helvetica" pitchFamily="2" charset="0"/>
            </a:endParaRPr>
          </a:p>
        </p:txBody>
      </p:sp>
      <p:pic>
        <p:nvPicPr>
          <p:cNvPr id="8" name="Obrázek 7">
            <a:extLst>
              <a:ext uri="{FF2B5EF4-FFF2-40B4-BE49-F238E27FC236}">
                <a16:creationId xmlns:a16="http://schemas.microsoft.com/office/drawing/2014/main" id="{6DEC68F4-28A2-E785-914A-2ED652A99DB4}"/>
              </a:ext>
            </a:extLst>
          </p:cNvPr>
          <p:cNvPicPr>
            <a:picLocks noChangeAspect="1"/>
          </p:cNvPicPr>
          <p:nvPr/>
        </p:nvPicPr>
        <p:blipFill>
          <a:blip r:embed="rId2"/>
          <a:stretch>
            <a:fillRect/>
          </a:stretch>
        </p:blipFill>
        <p:spPr>
          <a:xfrm>
            <a:off x="10649390" y="329609"/>
            <a:ext cx="1025459" cy="443135"/>
          </a:xfrm>
          <a:prstGeom prst="rect">
            <a:avLst/>
          </a:prstGeom>
        </p:spPr>
      </p:pic>
      <p:sp>
        <p:nvSpPr>
          <p:cNvPr id="9" name="Zástupný obsah 2">
            <a:extLst>
              <a:ext uri="{FF2B5EF4-FFF2-40B4-BE49-F238E27FC236}">
                <a16:creationId xmlns:a16="http://schemas.microsoft.com/office/drawing/2014/main" id="{4197B1E6-6A76-21E4-C8B1-70A950487996}"/>
              </a:ext>
            </a:extLst>
          </p:cNvPr>
          <p:cNvSpPr txBox="1">
            <a:spLocks/>
          </p:cNvSpPr>
          <p:nvPr/>
        </p:nvSpPr>
        <p:spPr>
          <a:xfrm>
            <a:off x="703720" y="4459285"/>
            <a:ext cx="5267438" cy="2033590"/>
          </a:xfrm>
          <a:prstGeom prst="rect">
            <a:avLst/>
          </a:prstGeom>
        </p:spPr>
        <p:txBody>
          <a:bodyPr vert="horz" lIns="91440" tIns="45720" rIns="91440" bIns="45720" numCol="1" spcCol="18000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50000"/>
              </a:lnSpc>
              <a:spcBef>
                <a:spcPts val="600"/>
              </a:spcBef>
              <a:buClr>
                <a:srgbClr val="FE4C00"/>
              </a:buClr>
            </a:pPr>
            <a:r>
              <a:rPr lang="cs-CZ" sz="1050" b="1" dirty="0">
                <a:solidFill>
                  <a:srgbClr val="FE4C00"/>
                </a:solidFill>
                <a:latin typeface="Helvetica"/>
                <a:ea typeface="Calibri"/>
                <a:cs typeface="Poppins"/>
              </a:rPr>
              <a:t>Tržby rostou o 16,72 % meziročně na 367 466 tis. Kč, za 1. pololetí 2026 o 17,22 %.</a:t>
            </a:r>
          </a:p>
          <a:p>
            <a:pPr algn="just">
              <a:lnSpc>
                <a:spcPct val="150000"/>
              </a:lnSpc>
              <a:spcBef>
                <a:spcPts val="600"/>
              </a:spcBef>
              <a:buClr>
                <a:srgbClr val="FE4C00"/>
              </a:buClr>
            </a:pPr>
            <a:r>
              <a:rPr lang="cs-CZ" sz="1050" dirty="0">
                <a:latin typeface="Helvetica"/>
                <a:ea typeface="Calibri"/>
                <a:cs typeface="Poppins"/>
              </a:rPr>
              <a:t>Silné výsledky v ČR a na Slovensku díky blížícím se volbám.</a:t>
            </a:r>
          </a:p>
          <a:p>
            <a:pPr algn="just">
              <a:lnSpc>
                <a:spcPct val="150000"/>
              </a:lnSpc>
              <a:spcBef>
                <a:spcPts val="600"/>
              </a:spcBef>
              <a:buClr>
                <a:srgbClr val="FE4C00"/>
              </a:buClr>
            </a:pPr>
            <a:r>
              <a:rPr lang="cs-CZ" sz="1050" dirty="0">
                <a:latin typeface="Helvetica"/>
                <a:ea typeface="Calibri"/>
                <a:cs typeface="Poppins"/>
              </a:rPr>
              <a:t>Objednávky rostou, management vidí další akceleraci růstu ve zbytku roku 2026.</a:t>
            </a:r>
          </a:p>
          <a:p>
            <a:pPr algn="just">
              <a:lnSpc>
                <a:spcPct val="150000"/>
              </a:lnSpc>
              <a:spcBef>
                <a:spcPts val="600"/>
              </a:spcBef>
              <a:buClr>
                <a:srgbClr val="FE4C00"/>
              </a:buClr>
            </a:pPr>
            <a:r>
              <a:rPr lang="cs-CZ" sz="1050" b="1" dirty="0">
                <a:solidFill>
                  <a:srgbClr val="FE4C00"/>
                </a:solidFill>
                <a:latin typeface="Helvetica"/>
                <a:ea typeface="Calibri"/>
                <a:cs typeface="Poppins"/>
              </a:rPr>
              <a:t>Výhled 2026 potvrzen – management cílí na horní hranici pásma.</a:t>
            </a:r>
          </a:p>
        </p:txBody>
      </p:sp>
      <p:sp>
        <p:nvSpPr>
          <p:cNvPr id="11" name="Zástupný symbol pro číslo snímku 8">
            <a:extLst>
              <a:ext uri="{FF2B5EF4-FFF2-40B4-BE49-F238E27FC236}">
                <a16:creationId xmlns:a16="http://schemas.microsoft.com/office/drawing/2014/main" id="{9BC70DC9-EC8E-FE05-4F85-077EE53F9AAB}"/>
              </a:ext>
            </a:extLst>
          </p:cNvPr>
          <p:cNvSpPr>
            <a:spLocks noGrp="1"/>
          </p:cNvSpPr>
          <p:nvPr>
            <p:ph type="sldNum" sz="quarter" idx="12"/>
          </p:nvPr>
        </p:nvSpPr>
        <p:spPr>
          <a:xfrm>
            <a:off x="8931649" y="6492875"/>
            <a:ext cx="2743200" cy="365125"/>
          </a:xfrm>
        </p:spPr>
        <p:txBody>
          <a:bodyPr/>
          <a:lstStyle/>
          <a:p>
            <a:fld id="{9481D71F-05E3-1440-AD72-56E598A50FED}" type="slidenum">
              <a:rPr lang="cs-CZ" sz="800" b="1" smtClean="0">
                <a:solidFill>
                  <a:schemeClr val="tx1"/>
                </a:solidFill>
                <a:latin typeface="Helvetica" pitchFamily="2" charset="0"/>
              </a:rPr>
              <a:pPr/>
              <a:t>4</a:t>
            </a:fld>
            <a:endParaRPr lang="cs-CZ" sz="800" b="1">
              <a:solidFill>
                <a:schemeClr val="tx1"/>
              </a:solidFill>
              <a:latin typeface="Helvetica" pitchFamily="2" charset="0"/>
            </a:endParaRPr>
          </a:p>
        </p:txBody>
      </p:sp>
      <p:sp>
        <p:nvSpPr>
          <p:cNvPr id="12" name="Zástupný obsah 2">
            <a:extLst>
              <a:ext uri="{FF2B5EF4-FFF2-40B4-BE49-F238E27FC236}">
                <a16:creationId xmlns:a16="http://schemas.microsoft.com/office/drawing/2014/main" id="{23111D55-573C-736F-2A8D-7390087EBA59}"/>
              </a:ext>
            </a:extLst>
          </p:cNvPr>
          <p:cNvSpPr txBox="1">
            <a:spLocks/>
          </p:cNvSpPr>
          <p:nvPr/>
        </p:nvSpPr>
        <p:spPr>
          <a:xfrm>
            <a:off x="358748" y="6502315"/>
            <a:ext cx="1913860" cy="35568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70000"/>
              </a:lnSpc>
              <a:spcBef>
                <a:spcPts val="0"/>
              </a:spcBef>
              <a:spcAft>
                <a:spcPts val="600"/>
              </a:spcAft>
              <a:buFont typeface="Arial" panose="020B0604020202020204" pitchFamily="34" charset="0"/>
              <a:buNone/>
            </a:pPr>
            <a:r>
              <a:rPr lang="cs-CZ" sz="800" b="1">
                <a:latin typeface="Helvetica" pitchFamily="2" charset="0"/>
              </a:rPr>
              <a:t>PREZENTACE PRO INVESTORY</a:t>
            </a:r>
          </a:p>
        </p:txBody>
      </p:sp>
      <p:graphicFrame>
        <p:nvGraphicFramePr>
          <p:cNvPr id="4" name="Graf 3">
            <a:extLst>
              <a:ext uri="{FF2B5EF4-FFF2-40B4-BE49-F238E27FC236}">
                <a16:creationId xmlns:a16="http://schemas.microsoft.com/office/drawing/2014/main" id="{BA5D3145-EC19-AD35-AB10-F98B8DC29C14}"/>
              </a:ext>
            </a:extLst>
          </p:cNvPr>
          <p:cNvGraphicFramePr/>
          <p:nvPr/>
        </p:nvGraphicFramePr>
        <p:xfrm>
          <a:off x="703719" y="1160206"/>
          <a:ext cx="5267438" cy="306083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Graf 5">
            <a:extLst>
              <a:ext uri="{FF2B5EF4-FFF2-40B4-BE49-F238E27FC236}">
                <a16:creationId xmlns:a16="http://schemas.microsoft.com/office/drawing/2014/main" id="{4305DB30-903F-355F-C66B-C120D709EBBF}"/>
              </a:ext>
            </a:extLst>
          </p:cNvPr>
          <p:cNvGraphicFramePr/>
          <p:nvPr/>
        </p:nvGraphicFramePr>
        <p:xfrm>
          <a:off x="6220844" y="1160206"/>
          <a:ext cx="5267438" cy="3060839"/>
        </p:xfrm>
        <a:graphic>
          <a:graphicData uri="http://schemas.openxmlformats.org/drawingml/2006/chart">
            <c:chart xmlns:c="http://schemas.openxmlformats.org/drawingml/2006/chart" xmlns:r="http://schemas.openxmlformats.org/officeDocument/2006/relationships" r:id="rId4"/>
          </a:graphicData>
        </a:graphic>
      </p:graphicFrame>
      <p:sp>
        <p:nvSpPr>
          <p:cNvPr id="10" name="Zástupný obsah 2">
            <a:extLst>
              <a:ext uri="{FF2B5EF4-FFF2-40B4-BE49-F238E27FC236}">
                <a16:creationId xmlns:a16="http://schemas.microsoft.com/office/drawing/2014/main" id="{FBE79F7E-5A01-A79D-0834-05EAF10DC75D}"/>
              </a:ext>
            </a:extLst>
          </p:cNvPr>
          <p:cNvSpPr txBox="1">
            <a:spLocks/>
          </p:cNvSpPr>
          <p:nvPr/>
        </p:nvSpPr>
        <p:spPr>
          <a:xfrm>
            <a:off x="6220844" y="4459286"/>
            <a:ext cx="5267435" cy="1882520"/>
          </a:xfrm>
          <a:prstGeom prst="rect">
            <a:avLst/>
          </a:prstGeom>
        </p:spPr>
        <p:txBody>
          <a:bodyPr vert="horz" lIns="91440" tIns="45720" rIns="91440" bIns="45720" numCol="1" spcCol="18000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50000"/>
              </a:lnSpc>
              <a:spcBef>
                <a:spcPts val="600"/>
              </a:spcBef>
              <a:buClr>
                <a:srgbClr val="FE4C00"/>
              </a:buClr>
            </a:pPr>
            <a:r>
              <a:rPr lang="cs-CZ" sz="1000" b="1" dirty="0">
                <a:solidFill>
                  <a:srgbClr val="FE4C00"/>
                </a:solidFill>
                <a:latin typeface="Helvetica"/>
                <a:ea typeface="Calibri"/>
                <a:cs typeface="Poppins"/>
              </a:rPr>
              <a:t>EBITDA roste o 8,62 % meziročně na 29 899 tis. Kč.</a:t>
            </a:r>
          </a:p>
          <a:p>
            <a:pPr algn="just">
              <a:lnSpc>
                <a:spcPct val="150000"/>
              </a:lnSpc>
              <a:spcBef>
                <a:spcPts val="600"/>
              </a:spcBef>
              <a:buClr>
                <a:srgbClr val="FE4C00"/>
              </a:buClr>
            </a:pPr>
            <a:r>
              <a:rPr lang="cs-CZ" sz="1000" dirty="0">
                <a:latin typeface="Helvetica"/>
                <a:ea typeface="Calibri"/>
                <a:cs typeface="Poppins"/>
              </a:rPr>
              <a:t>EBITDA marže 8,14 % (Q2 2025: 8,74 %) – růst objemu při mírně nižší marži.</a:t>
            </a:r>
          </a:p>
          <a:p>
            <a:pPr algn="just">
              <a:lnSpc>
                <a:spcPct val="150000"/>
              </a:lnSpc>
              <a:spcBef>
                <a:spcPts val="600"/>
              </a:spcBef>
              <a:buClr>
                <a:srgbClr val="FE4C00"/>
              </a:buClr>
            </a:pPr>
            <a:r>
              <a:rPr lang="cs-CZ" sz="1000" dirty="0">
                <a:latin typeface="Helvetica"/>
                <a:ea typeface="Calibri"/>
                <a:cs typeface="Poppins"/>
              </a:rPr>
              <a:t>Výroba pracuje po loňský optimalizacích efektivněji, cítíme ale tlak na cenu v obchodu</a:t>
            </a:r>
          </a:p>
        </p:txBody>
      </p:sp>
    </p:spTree>
    <p:extLst>
      <p:ext uri="{BB962C8B-B14F-4D97-AF65-F5344CB8AC3E}">
        <p14:creationId xmlns:p14="http://schemas.microsoft.com/office/powerpoint/2010/main" val="14496134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6C8AFB-1BD3-DBB4-BDC7-AF2781A57C07}"/>
            </a:ext>
          </a:extLst>
        </p:cNvPr>
        <p:cNvGrpSpPr/>
        <p:nvPr/>
      </p:nvGrpSpPr>
      <p:grpSpPr>
        <a:xfrm>
          <a:off x="0" y="0"/>
          <a:ext cx="0" cy="0"/>
          <a:chOff x="0" y="0"/>
          <a:chExt cx="0" cy="0"/>
        </a:xfrm>
      </p:grpSpPr>
      <p:sp>
        <p:nvSpPr>
          <p:cNvPr id="4" name="TextovéPole 3">
            <a:extLst>
              <a:ext uri="{FF2B5EF4-FFF2-40B4-BE49-F238E27FC236}">
                <a16:creationId xmlns:a16="http://schemas.microsoft.com/office/drawing/2014/main" id="{257640FE-F476-1818-BA7D-F5A0F6E101EF}"/>
              </a:ext>
            </a:extLst>
          </p:cNvPr>
          <p:cNvSpPr txBox="1"/>
          <p:nvPr/>
        </p:nvSpPr>
        <p:spPr>
          <a:xfrm>
            <a:off x="358748" y="355685"/>
            <a:ext cx="5857117" cy="400110"/>
          </a:xfrm>
          <a:prstGeom prst="rect">
            <a:avLst/>
          </a:prstGeom>
          <a:noFill/>
        </p:spPr>
        <p:txBody>
          <a:bodyPr wrap="square" rtlCol="0">
            <a:spAutoFit/>
          </a:bodyPr>
          <a:lstStyle/>
          <a:p>
            <a:r>
              <a:rPr lang="cs-CZ" sz="2000" b="1">
                <a:latin typeface="Helvetica"/>
                <a:cs typeface="Helvetica"/>
              </a:rPr>
              <a:t>VÝSLEDOVKA Q2 2026</a:t>
            </a:r>
          </a:p>
        </p:txBody>
      </p:sp>
      <p:pic>
        <p:nvPicPr>
          <p:cNvPr id="11" name="Obrázek 10">
            <a:extLst>
              <a:ext uri="{FF2B5EF4-FFF2-40B4-BE49-F238E27FC236}">
                <a16:creationId xmlns:a16="http://schemas.microsoft.com/office/drawing/2014/main" id="{7E1C1D3C-292F-D176-7700-9F9420CEB07A}"/>
              </a:ext>
            </a:extLst>
          </p:cNvPr>
          <p:cNvPicPr>
            <a:picLocks noChangeAspect="1"/>
          </p:cNvPicPr>
          <p:nvPr/>
        </p:nvPicPr>
        <p:blipFill>
          <a:blip r:embed="rId2"/>
          <a:stretch>
            <a:fillRect/>
          </a:stretch>
        </p:blipFill>
        <p:spPr>
          <a:xfrm>
            <a:off x="10649390" y="329609"/>
            <a:ext cx="1025459" cy="443135"/>
          </a:xfrm>
          <a:prstGeom prst="rect">
            <a:avLst/>
          </a:prstGeom>
        </p:spPr>
      </p:pic>
      <p:sp>
        <p:nvSpPr>
          <p:cNvPr id="2" name="Zástupný symbol pro číslo snímku 8">
            <a:extLst>
              <a:ext uri="{FF2B5EF4-FFF2-40B4-BE49-F238E27FC236}">
                <a16:creationId xmlns:a16="http://schemas.microsoft.com/office/drawing/2014/main" id="{3401F514-333D-9E17-84F2-34E233EE9CD9}"/>
              </a:ext>
            </a:extLst>
          </p:cNvPr>
          <p:cNvSpPr>
            <a:spLocks noGrp="1"/>
          </p:cNvSpPr>
          <p:nvPr>
            <p:ph type="sldNum" sz="quarter" idx="12"/>
          </p:nvPr>
        </p:nvSpPr>
        <p:spPr>
          <a:xfrm>
            <a:off x="8931649" y="6492875"/>
            <a:ext cx="2743200" cy="365125"/>
          </a:xfrm>
        </p:spPr>
        <p:txBody>
          <a:bodyPr/>
          <a:lstStyle/>
          <a:p>
            <a:fld id="{9481D71F-05E3-1440-AD72-56E598A50FED}" type="slidenum">
              <a:rPr lang="cs-CZ" sz="800" b="1" smtClean="0">
                <a:solidFill>
                  <a:schemeClr val="tx1"/>
                </a:solidFill>
                <a:latin typeface="Helvetica"/>
                <a:cs typeface="Helvetica"/>
              </a:rPr>
              <a:pPr/>
              <a:t>5</a:t>
            </a:fld>
            <a:endParaRPr lang="cs-CZ" sz="800" b="1">
              <a:solidFill>
                <a:schemeClr val="tx1"/>
              </a:solidFill>
              <a:latin typeface="Helvetica"/>
              <a:cs typeface="Helvetica"/>
            </a:endParaRPr>
          </a:p>
        </p:txBody>
      </p:sp>
      <p:sp>
        <p:nvSpPr>
          <p:cNvPr id="8" name="Zástupný obsah 2">
            <a:extLst>
              <a:ext uri="{FF2B5EF4-FFF2-40B4-BE49-F238E27FC236}">
                <a16:creationId xmlns:a16="http://schemas.microsoft.com/office/drawing/2014/main" id="{800F8862-E948-B8EE-27DF-2BAEC86142C3}"/>
              </a:ext>
            </a:extLst>
          </p:cNvPr>
          <p:cNvSpPr txBox="1">
            <a:spLocks/>
          </p:cNvSpPr>
          <p:nvPr/>
        </p:nvSpPr>
        <p:spPr>
          <a:xfrm>
            <a:off x="358748" y="6502315"/>
            <a:ext cx="1913860" cy="35568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70000"/>
              </a:lnSpc>
              <a:spcBef>
                <a:spcPts val="0"/>
              </a:spcBef>
              <a:spcAft>
                <a:spcPts val="600"/>
              </a:spcAft>
              <a:buFont typeface="Arial" panose="020B0604020202020204" pitchFamily="34" charset="0"/>
              <a:buNone/>
            </a:pPr>
            <a:r>
              <a:rPr lang="cs-CZ" sz="800" b="1">
                <a:latin typeface="Helvetica"/>
                <a:cs typeface="Helvetica"/>
              </a:rPr>
              <a:t>PREZENTACE PRO INVESTORY</a:t>
            </a:r>
          </a:p>
        </p:txBody>
      </p:sp>
      <p:graphicFrame>
        <p:nvGraphicFramePr>
          <p:cNvPr id="6" name="Tabulka 5">
            <a:extLst>
              <a:ext uri="{FF2B5EF4-FFF2-40B4-BE49-F238E27FC236}">
                <a16:creationId xmlns:a16="http://schemas.microsoft.com/office/drawing/2014/main" id="{D60E4A9D-39D5-65FE-5514-28969CBBA564}"/>
              </a:ext>
            </a:extLst>
          </p:cNvPr>
          <p:cNvGraphicFramePr>
            <a:graphicFrameLocks noGrp="1"/>
          </p:cNvGraphicFramePr>
          <p:nvPr/>
        </p:nvGraphicFramePr>
        <p:xfrm>
          <a:off x="467895" y="973099"/>
          <a:ext cx="5217777" cy="3621744"/>
        </p:xfrm>
        <a:graphic>
          <a:graphicData uri="http://schemas.openxmlformats.org/drawingml/2006/table">
            <a:tbl>
              <a:tblPr/>
              <a:tblGrid>
                <a:gridCol w="2285465">
                  <a:extLst>
                    <a:ext uri="{9D8B030D-6E8A-4147-A177-3AD203B41FA5}">
                      <a16:colId xmlns:a16="http://schemas.microsoft.com/office/drawing/2014/main" val="1978186107"/>
                    </a:ext>
                  </a:extLst>
                </a:gridCol>
                <a:gridCol w="1094971">
                  <a:extLst>
                    <a:ext uri="{9D8B030D-6E8A-4147-A177-3AD203B41FA5}">
                      <a16:colId xmlns:a16="http://schemas.microsoft.com/office/drawing/2014/main" val="2556655432"/>
                    </a:ext>
                  </a:extLst>
                </a:gridCol>
                <a:gridCol w="605604">
                  <a:extLst>
                    <a:ext uri="{9D8B030D-6E8A-4147-A177-3AD203B41FA5}">
                      <a16:colId xmlns:a16="http://schemas.microsoft.com/office/drawing/2014/main" val="2786901031"/>
                    </a:ext>
                  </a:extLst>
                </a:gridCol>
                <a:gridCol w="1231737">
                  <a:extLst>
                    <a:ext uri="{9D8B030D-6E8A-4147-A177-3AD203B41FA5}">
                      <a16:colId xmlns:a16="http://schemas.microsoft.com/office/drawing/2014/main" val="3868928128"/>
                    </a:ext>
                  </a:extLst>
                </a:gridCol>
              </a:tblGrid>
              <a:tr h="258696">
                <a:tc>
                  <a:txBody>
                    <a:bodyPr/>
                    <a:lstStyle/>
                    <a:p>
                      <a:pPr marL="36000" algn="l" rtl="0" fontAlgn="ctr">
                        <a:buNone/>
                      </a:pPr>
                      <a:r>
                        <a:rPr lang="cs-CZ" sz="1000" b="1" i="0" u="none" strike="noStrike">
                          <a:solidFill>
                            <a:srgbClr val="FE4C00"/>
                          </a:solidFill>
                          <a:effectLst/>
                          <a:latin typeface="Helvetica"/>
                          <a:cs typeface="Helvetica"/>
                        </a:rPr>
                        <a:t>Výsledovka (tis. Kč)</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6000" algn="ctr" rtl="0" fontAlgn="ctr">
                        <a:buNone/>
                      </a:pPr>
                      <a:r>
                        <a:rPr lang="cs-CZ" sz="1000" b="1" i="0" u="none" strike="noStrike">
                          <a:solidFill>
                            <a:srgbClr val="FE4C00"/>
                          </a:solidFill>
                          <a:effectLst/>
                          <a:latin typeface="Helvetica"/>
                          <a:cs typeface="Helvetica"/>
                        </a:rPr>
                        <a:t>Q2 2026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6000" algn="ctr" rtl="0" fontAlgn="ctr">
                        <a:buNone/>
                      </a:pPr>
                      <a:r>
                        <a:rPr lang="cs-CZ" sz="1000" b="1" i="0" u="none" strike="noStrike">
                          <a:solidFill>
                            <a:srgbClr val="FE4C00"/>
                          </a:solidFill>
                          <a:effectLst/>
                          <a:latin typeface="Helvetica"/>
                          <a:cs typeface="Helvetica"/>
                        </a:rPr>
                        <a:t>YoY</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6000" algn="ctr" rtl="0" fontAlgn="ctr">
                        <a:buNone/>
                      </a:pPr>
                      <a:r>
                        <a:rPr lang="cs-CZ" sz="1000" b="1" i="0" u="none" strike="noStrike">
                          <a:solidFill>
                            <a:srgbClr val="FE4C00"/>
                          </a:solidFill>
                          <a:effectLst/>
                          <a:latin typeface="Helvetica"/>
                          <a:cs typeface="Helvetica"/>
                        </a:rPr>
                        <a:t>Q2 2025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39081594"/>
                  </a:ext>
                </a:extLst>
              </a:tr>
              <a:tr h="258696">
                <a:tc>
                  <a:txBody>
                    <a:bodyPr/>
                    <a:lstStyle/>
                    <a:p>
                      <a:pPr marL="36000" algn="l" rtl="0" fontAlgn="b">
                        <a:buNone/>
                      </a:pPr>
                      <a:r>
                        <a:rPr lang="cs-CZ" sz="1000" b="0" i="0" u="none" strike="noStrike">
                          <a:solidFill>
                            <a:srgbClr val="000000"/>
                          </a:solidFill>
                          <a:effectLst/>
                          <a:latin typeface="Helvetica"/>
                          <a:cs typeface="Helvetica"/>
                        </a:rPr>
                        <a:t>Tržby</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buNone/>
                      </a:pPr>
                      <a:r>
                        <a:rPr lang="cs-CZ" sz="900" b="0" i="0" u="none" strike="noStrike">
                          <a:solidFill>
                            <a:srgbClr val="000000"/>
                          </a:solidFill>
                          <a:effectLst/>
                          <a:latin typeface="Arial" panose="020B0604020202020204" pitchFamily="34" charset="0"/>
                        </a:rPr>
                        <a:t>367 466</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buNone/>
                      </a:pPr>
                      <a:r>
                        <a:rPr lang="cs-CZ" sz="900" b="0" i="0" u="none" strike="noStrike">
                          <a:solidFill>
                            <a:srgbClr val="000000"/>
                          </a:solidFill>
                          <a:effectLst/>
                          <a:latin typeface="Arial" panose="020B0604020202020204" pitchFamily="34" charset="0"/>
                        </a:rPr>
                        <a:t>16,72%</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buNone/>
                      </a:pPr>
                      <a:r>
                        <a:rPr lang="cs-CZ" sz="900" b="0" i="0" u="none" strike="noStrike">
                          <a:solidFill>
                            <a:srgbClr val="000000"/>
                          </a:solidFill>
                          <a:effectLst/>
                          <a:latin typeface="Arial" panose="020B0604020202020204" pitchFamily="34" charset="0"/>
                        </a:rPr>
                        <a:t>314 836</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extLst>
                  <a:ext uri="{0D108BD9-81ED-4DB2-BD59-A6C34878D82A}">
                    <a16:rowId xmlns:a16="http://schemas.microsoft.com/office/drawing/2014/main" val="1219544246"/>
                  </a:ext>
                </a:extLst>
              </a:tr>
              <a:tr h="258696">
                <a:tc>
                  <a:txBody>
                    <a:bodyPr/>
                    <a:lstStyle/>
                    <a:p>
                      <a:pPr marL="36000" algn="l" rtl="0" fontAlgn="b">
                        <a:buNone/>
                      </a:pPr>
                      <a:r>
                        <a:rPr lang="cs-CZ" sz="1000" b="0" i="0" u="none" strike="noStrike">
                          <a:solidFill>
                            <a:srgbClr val="000000"/>
                          </a:solidFill>
                          <a:effectLst/>
                          <a:latin typeface="Helvetica"/>
                          <a:cs typeface="Helvetica"/>
                        </a:rPr>
                        <a:t>EBITDA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cs-CZ" sz="900" b="0" i="0" u="none" strike="noStrike">
                          <a:solidFill>
                            <a:srgbClr val="000000"/>
                          </a:solidFill>
                          <a:effectLst/>
                          <a:latin typeface="Arial" panose="020B0604020202020204" pitchFamily="34" charset="0"/>
                        </a:rPr>
                        <a:t>29 899</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cs-CZ" sz="900" b="0" i="0" u="none" strike="noStrike">
                          <a:solidFill>
                            <a:srgbClr val="000000"/>
                          </a:solidFill>
                          <a:effectLst/>
                          <a:latin typeface="Arial" panose="020B0604020202020204" pitchFamily="34" charset="0"/>
                        </a:rPr>
                        <a:t>8,62%</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cs-CZ" sz="900" b="0" i="0" u="none" strike="noStrike">
                          <a:solidFill>
                            <a:srgbClr val="000000"/>
                          </a:solidFill>
                          <a:effectLst/>
                          <a:latin typeface="Arial" panose="020B0604020202020204" pitchFamily="34" charset="0"/>
                        </a:rPr>
                        <a:t>27 526</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5627294"/>
                  </a:ext>
                </a:extLst>
              </a:tr>
              <a:tr h="258696">
                <a:tc>
                  <a:txBody>
                    <a:bodyPr/>
                    <a:lstStyle/>
                    <a:p>
                      <a:pPr marL="36000" algn="l" rtl="0" fontAlgn="b">
                        <a:buNone/>
                      </a:pPr>
                      <a:r>
                        <a:rPr lang="cs-CZ" sz="1000" b="0" i="0" u="none" strike="noStrike">
                          <a:solidFill>
                            <a:srgbClr val="000000"/>
                          </a:solidFill>
                          <a:effectLst/>
                          <a:latin typeface="Helvetica"/>
                          <a:cs typeface="Helvetica"/>
                        </a:rPr>
                        <a:t>EBITDA marže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b">
                        <a:buNone/>
                      </a:pPr>
                      <a:r>
                        <a:rPr lang="cs-CZ" sz="900" b="0" i="0" u="none" strike="noStrike">
                          <a:solidFill>
                            <a:srgbClr val="000000"/>
                          </a:solidFill>
                          <a:effectLst/>
                          <a:latin typeface="Arial" panose="020B0604020202020204" pitchFamily="34" charset="0"/>
                        </a:rPr>
                        <a:t>8,14%</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buNone/>
                      </a:pPr>
                      <a:r>
                        <a:rPr lang="cs-CZ" sz="900" b="0" i="0" u="none" strike="noStrike">
                          <a:solidFill>
                            <a:srgbClr val="000000"/>
                          </a:solidFill>
                          <a:effectLst/>
                          <a:latin typeface="Arial" panose="020B0604020202020204" pitchFamily="34" charset="0"/>
                        </a:rPr>
                        <a:t>-6,94%</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b">
                        <a:buNone/>
                      </a:pPr>
                      <a:r>
                        <a:rPr lang="cs-CZ" sz="900" b="0" i="0" u="none" strike="noStrike">
                          <a:solidFill>
                            <a:srgbClr val="000000"/>
                          </a:solidFill>
                          <a:effectLst/>
                          <a:latin typeface="Arial" panose="020B0604020202020204" pitchFamily="34" charset="0"/>
                        </a:rPr>
                        <a:t>8,74%</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extLst>
                  <a:ext uri="{0D108BD9-81ED-4DB2-BD59-A6C34878D82A}">
                    <a16:rowId xmlns:a16="http://schemas.microsoft.com/office/drawing/2014/main" val="418402601"/>
                  </a:ext>
                </a:extLst>
              </a:tr>
              <a:tr h="258696">
                <a:tc>
                  <a:txBody>
                    <a:bodyPr/>
                    <a:lstStyle/>
                    <a:p>
                      <a:pPr marL="36000" algn="l" rtl="0" fontAlgn="b">
                        <a:buNone/>
                      </a:pPr>
                      <a:r>
                        <a:rPr lang="cs-CZ" sz="1000" b="0" i="0" u="none" strike="noStrike">
                          <a:solidFill>
                            <a:srgbClr val="000000"/>
                          </a:solidFill>
                          <a:effectLst/>
                          <a:latin typeface="Helvetica"/>
                          <a:cs typeface="Helvetica"/>
                        </a:rPr>
                        <a:t>Úpravy hodnot v provozní oblasti</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buNone/>
                      </a:pPr>
                      <a:r>
                        <a:rPr lang="cs-CZ" sz="900" b="0" i="0" u="none" strike="noStrike">
                          <a:solidFill>
                            <a:srgbClr val="000000"/>
                          </a:solidFill>
                          <a:effectLst/>
                          <a:latin typeface="Arial" panose="020B0604020202020204" pitchFamily="34" charset="0"/>
                        </a:rPr>
                        <a:t>8 092</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cs-CZ" sz="900" b="0" i="0" u="none" strike="noStrike">
                          <a:solidFill>
                            <a:srgbClr val="000000"/>
                          </a:solidFill>
                          <a:effectLst/>
                          <a:latin typeface="Arial" panose="020B0604020202020204" pitchFamily="34" charset="0"/>
                        </a:rPr>
                        <a:t>44,91%</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cs-CZ" sz="900" b="0" i="0" u="none" strike="noStrike">
                          <a:solidFill>
                            <a:srgbClr val="000000"/>
                          </a:solidFill>
                          <a:effectLst/>
                          <a:latin typeface="Arial" panose="020B0604020202020204" pitchFamily="34" charset="0"/>
                        </a:rPr>
                        <a:t>5 584</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99930798"/>
                  </a:ext>
                </a:extLst>
              </a:tr>
              <a:tr h="258696">
                <a:tc>
                  <a:txBody>
                    <a:bodyPr/>
                    <a:lstStyle/>
                    <a:p>
                      <a:pPr marL="36000" algn="l" rtl="0" fontAlgn="b">
                        <a:buNone/>
                      </a:pPr>
                      <a:r>
                        <a:rPr lang="cs-CZ" sz="1000" b="0" i="0" u="none" strike="noStrike">
                          <a:solidFill>
                            <a:srgbClr val="000000"/>
                          </a:solidFill>
                          <a:effectLst/>
                          <a:latin typeface="Helvetica"/>
                          <a:cs typeface="Helvetica"/>
                        </a:rPr>
                        <a:t>EBIT (provozní výsledek hospodaření)</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buNone/>
                      </a:pPr>
                      <a:r>
                        <a:rPr lang="cs-CZ" sz="900" b="0" i="0" u="none" strike="noStrike">
                          <a:solidFill>
                            <a:srgbClr val="000000"/>
                          </a:solidFill>
                          <a:effectLst/>
                          <a:latin typeface="Arial" panose="020B0604020202020204" pitchFamily="34" charset="0"/>
                        </a:rPr>
                        <a:t>21 807</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buNone/>
                      </a:pPr>
                      <a:r>
                        <a:rPr lang="cs-CZ" sz="900" b="0" i="0" u="none" strike="noStrike">
                          <a:solidFill>
                            <a:srgbClr val="000000"/>
                          </a:solidFill>
                          <a:effectLst/>
                          <a:latin typeface="Arial" panose="020B0604020202020204" pitchFamily="34" charset="0"/>
                        </a:rPr>
                        <a:t>-0,62%</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buNone/>
                      </a:pPr>
                      <a:r>
                        <a:rPr lang="cs-CZ" sz="900" b="0" i="0" u="none" strike="noStrike">
                          <a:solidFill>
                            <a:srgbClr val="000000"/>
                          </a:solidFill>
                          <a:effectLst/>
                          <a:latin typeface="Arial" panose="020B0604020202020204" pitchFamily="34" charset="0"/>
                        </a:rPr>
                        <a:t>21 942</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extLst>
                  <a:ext uri="{0D108BD9-81ED-4DB2-BD59-A6C34878D82A}">
                    <a16:rowId xmlns:a16="http://schemas.microsoft.com/office/drawing/2014/main" val="4095527646"/>
                  </a:ext>
                </a:extLst>
              </a:tr>
              <a:tr h="258696">
                <a:tc>
                  <a:txBody>
                    <a:bodyPr/>
                    <a:lstStyle/>
                    <a:p>
                      <a:pPr marL="36000" algn="l" rtl="0" fontAlgn="b">
                        <a:buNone/>
                      </a:pPr>
                      <a:r>
                        <a:rPr lang="cs-CZ" sz="1000" b="0" i="0" u="none" strike="noStrike">
                          <a:solidFill>
                            <a:srgbClr val="000000"/>
                          </a:solidFill>
                          <a:effectLst/>
                          <a:latin typeface="Helvetica"/>
                          <a:cs typeface="Helvetica"/>
                        </a:rPr>
                        <a:t>Provozní marže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cs-CZ" sz="900" b="0" i="0" u="none" strike="noStrike">
                          <a:solidFill>
                            <a:srgbClr val="000000"/>
                          </a:solidFill>
                          <a:effectLst/>
                          <a:latin typeface="Arial" panose="020B0604020202020204" pitchFamily="34" charset="0"/>
                        </a:rPr>
                        <a:t>5,93%</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cs-CZ" sz="900" b="0" i="0" u="none" strike="noStrike">
                          <a:solidFill>
                            <a:srgbClr val="000000"/>
                          </a:solidFill>
                          <a:effectLst/>
                          <a:latin typeface="Arial" panose="020B0604020202020204" pitchFamily="34" charset="0"/>
                        </a:rPr>
                        <a:t>-14,85%</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cs-CZ" sz="900" b="0" i="0" u="none" strike="noStrike">
                          <a:solidFill>
                            <a:srgbClr val="000000"/>
                          </a:solidFill>
                          <a:effectLst/>
                          <a:latin typeface="Arial" panose="020B0604020202020204" pitchFamily="34" charset="0"/>
                        </a:rPr>
                        <a:t>6,97%</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77960347"/>
                  </a:ext>
                </a:extLst>
              </a:tr>
              <a:tr h="258696">
                <a:tc>
                  <a:txBody>
                    <a:bodyPr/>
                    <a:lstStyle/>
                    <a:p>
                      <a:pPr marL="36000" algn="l" rtl="0" fontAlgn="b">
                        <a:buNone/>
                      </a:pPr>
                      <a:r>
                        <a:rPr lang="cs-CZ" sz="1000" b="0" i="0" u="none" strike="noStrike">
                          <a:solidFill>
                            <a:srgbClr val="000000"/>
                          </a:solidFill>
                          <a:effectLst/>
                          <a:latin typeface="Helvetica"/>
                          <a:cs typeface="Helvetica"/>
                        </a:rPr>
                        <a:t>Finanční výsledek hospodaření</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b">
                        <a:buNone/>
                      </a:pPr>
                      <a:r>
                        <a:rPr lang="cs-CZ" sz="900" b="0" i="0" u="none" strike="noStrike">
                          <a:solidFill>
                            <a:srgbClr val="000000"/>
                          </a:solidFill>
                          <a:effectLst/>
                          <a:latin typeface="Arial" panose="020B0604020202020204" pitchFamily="34" charset="0"/>
                        </a:rPr>
                        <a:t>-2 468</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buNone/>
                      </a:pPr>
                      <a:r>
                        <a:rPr lang="cs-CZ" sz="900" b="0" i="0" u="none" strike="noStrike">
                          <a:solidFill>
                            <a:srgbClr val="000000"/>
                          </a:solidFill>
                          <a:effectLst/>
                          <a:latin typeface="Arial" panose="020B0604020202020204" pitchFamily="34" charset="0"/>
                        </a:rPr>
                        <a:t>11,89%</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buNone/>
                      </a:pPr>
                      <a:r>
                        <a:rPr lang="cs-CZ" sz="900" b="0" i="0" u="none" strike="noStrike">
                          <a:solidFill>
                            <a:srgbClr val="000000"/>
                          </a:solidFill>
                          <a:effectLst/>
                          <a:latin typeface="Arial" panose="020B0604020202020204" pitchFamily="34" charset="0"/>
                        </a:rPr>
                        <a:t>-2 801</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extLst>
                  <a:ext uri="{0D108BD9-81ED-4DB2-BD59-A6C34878D82A}">
                    <a16:rowId xmlns:a16="http://schemas.microsoft.com/office/drawing/2014/main" val="3644316563"/>
                  </a:ext>
                </a:extLst>
              </a:tr>
              <a:tr h="258696">
                <a:tc>
                  <a:txBody>
                    <a:bodyPr/>
                    <a:lstStyle/>
                    <a:p>
                      <a:pPr marL="36000" algn="l" rtl="0" fontAlgn="b">
                        <a:buNone/>
                      </a:pPr>
                      <a:r>
                        <a:rPr lang="cs-CZ" sz="1000" b="0" i="0" u="none" strike="noStrike">
                          <a:solidFill>
                            <a:srgbClr val="000000"/>
                          </a:solidFill>
                          <a:effectLst/>
                          <a:latin typeface="Helvetica"/>
                          <a:cs typeface="Helvetica"/>
                        </a:rPr>
                        <a:t>EBT (zisk před zdaněním)</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buNone/>
                      </a:pPr>
                      <a:r>
                        <a:rPr lang="cs-CZ" sz="900" b="0" i="0" u="none" strike="noStrike">
                          <a:solidFill>
                            <a:srgbClr val="000000"/>
                          </a:solidFill>
                          <a:effectLst/>
                          <a:latin typeface="Arial" panose="020B0604020202020204" pitchFamily="34" charset="0"/>
                        </a:rPr>
                        <a:t>19 339</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cs-CZ" sz="900" b="0" i="0" u="none" strike="noStrike">
                          <a:solidFill>
                            <a:srgbClr val="000000"/>
                          </a:solidFill>
                          <a:effectLst/>
                          <a:latin typeface="Arial" panose="020B0604020202020204" pitchFamily="34" charset="0"/>
                        </a:rPr>
                        <a:t>1,03%</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buNone/>
                      </a:pPr>
                      <a:r>
                        <a:rPr lang="cs-CZ" sz="900" b="0" i="0" u="none" strike="noStrike">
                          <a:solidFill>
                            <a:srgbClr val="000000"/>
                          </a:solidFill>
                          <a:effectLst/>
                          <a:latin typeface="Arial" panose="020B0604020202020204" pitchFamily="34" charset="0"/>
                        </a:rPr>
                        <a:t>19 141</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64023056"/>
                  </a:ext>
                </a:extLst>
              </a:tr>
              <a:tr h="258696">
                <a:tc>
                  <a:txBody>
                    <a:bodyPr/>
                    <a:lstStyle/>
                    <a:p>
                      <a:pPr marL="36000" algn="l" rtl="0" fontAlgn="b">
                        <a:buNone/>
                      </a:pPr>
                      <a:r>
                        <a:rPr lang="cs-CZ" sz="1000" b="0" i="0" u="none" strike="noStrike">
                          <a:solidFill>
                            <a:srgbClr val="000000"/>
                          </a:solidFill>
                          <a:effectLst/>
                          <a:latin typeface="Helvetica"/>
                          <a:cs typeface="Helvetica"/>
                        </a:rPr>
                        <a:t>Daňový dohad</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b">
                        <a:buNone/>
                      </a:pPr>
                      <a:r>
                        <a:rPr lang="cs-CZ" sz="900" b="0" i="0" u="none" strike="noStrike">
                          <a:solidFill>
                            <a:srgbClr val="000000"/>
                          </a:solidFill>
                          <a:effectLst/>
                          <a:latin typeface="Arial" panose="020B0604020202020204" pitchFamily="34" charset="0"/>
                        </a:rPr>
                        <a:t>6 649</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buNone/>
                      </a:pPr>
                      <a:r>
                        <a:rPr lang="cs-CZ" sz="900" b="0" i="0" u="none" strike="noStrike">
                          <a:solidFill>
                            <a:srgbClr val="000000"/>
                          </a:solidFill>
                          <a:effectLst/>
                          <a:latin typeface="Arial" panose="020B0604020202020204" pitchFamily="34" charset="0"/>
                        </a:rPr>
                        <a:t>4,16%</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buNone/>
                      </a:pPr>
                      <a:r>
                        <a:rPr lang="cs-CZ" sz="900" b="0" i="0" u="none" strike="noStrike">
                          <a:solidFill>
                            <a:srgbClr val="000000"/>
                          </a:solidFill>
                          <a:effectLst/>
                          <a:latin typeface="Arial" panose="020B0604020202020204" pitchFamily="34" charset="0"/>
                        </a:rPr>
                        <a:t>6 384</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extLst>
                  <a:ext uri="{0D108BD9-81ED-4DB2-BD59-A6C34878D82A}">
                    <a16:rowId xmlns:a16="http://schemas.microsoft.com/office/drawing/2014/main" val="1613748956"/>
                  </a:ext>
                </a:extLst>
              </a:tr>
              <a:tr h="258696">
                <a:tc>
                  <a:txBody>
                    <a:bodyPr/>
                    <a:lstStyle/>
                    <a:p>
                      <a:pPr marL="36000" algn="l" rtl="0" fontAlgn="b">
                        <a:buNone/>
                      </a:pPr>
                      <a:r>
                        <a:rPr lang="cs-CZ" sz="1000" b="0" i="0" u="none" strike="noStrike">
                          <a:solidFill>
                            <a:srgbClr val="000000"/>
                          </a:solidFill>
                          <a:effectLst/>
                          <a:latin typeface="Helvetica"/>
                          <a:cs typeface="Helvetica"/>
                        </a:rPr>
                        <a:t>Čistý zisk</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cs-CZ" sz="900" b="0" i="0" u="none" strike="noStrike">
                          <a:solidFill>
                            <a:srgbClr val="000000"/>
                          </a:solidFill>
                          <a:effectLst/>
                          <a:latin typeface="Arial" panose="020B0604020202020204" pitchFamily="34" charset="0"/>
                        </a:rPr>
                        <a:t>12 690</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cs-CZ" sz="900" b="0" i="0" u="none" strike="noStrike">
                          <a:solidFill>
                            <a:srgbClr val="000000"/>
                          </a:solidFill>
                          <a:effectLst/>
                          <a:latin typeface="Arial" panose="020B0604020202020204" pitchFamily="34" charset="0"/>
                        </a:rPr>
                        <a:t>-0,53%</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cs-CZ" sz="900" b="0" i="0" u="none" strike="noStrike">
                          <a:solidFill>
                            <a:srgbClr val="000000"/>
                          </a:solidFill>
                          <a:effectLst/>
                          <a:latin typeface="Arial" panose="020B0604020202020204" pitchFamily="34" charset="0"/>
                        </a:rPr>
                        <a:t>12 757</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83073191"/>
                  </a:ext>
                </a:extLst>
              </a:tr>
              <a:tr h="258696">
                <a:tc>
                  <a:txBody>
                    <a:bodyPr/>
                    <a:lstStyle/>
                    <a:p>
                      <a:pPr marL="36000" algn="l" rtl="0" fontAlgn="b">
                        <a:buNone/>
                      </a:pPr>
                      <a:r>
                        <a:rPr lang="cs-CZ" sz="1000" b="0" i="0" u="none" strike="noStrike">
                          <a:solidFill>
                            <a:srgbClr val="000000"/>
                          </a:solidFill>
                          <a:effectLst/>
                          <a:latin typeface="Helvetica"/>
                          <a:cs typeface="Helvetica"/>
                        </a:rPr>
                        <a:t>Čistý zisk bez minoritních podílů</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buNone/>
                      </a:pPr>
                      <a:r>
                        <a:rPr lang="cs-CZ" sz="900" b="0" i="0" u="none" strike="noStrike">
                          <a:solidFill>
                            <a:srgbClr val="000000"/>
                          </a:solidFill>
                          <a:effectLst/>
                          <a:latin typeface="Arial" panose="020B0604020202020204" pitchFamily="34" charset="0"/>
                        </a:rPr>
                        <a:t>10 279</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buNone/>
                      </a:pPr>
                      <a:r>
                        <a:rPr lang="cs-CZ" sz="900" b="0" i="0" u="none" strike="noStrike">
                          <a:solidFill>
                            <a:srgbClr val="000000"/>
                          </a:solidFill>
                          <a:effectLst/>
                          <a:latin typeface="Arial" panose="020B0604020202020204" pitchFamily="34" charset="0"/>
                        </a:rPr>
                        <a:t>-5,10%</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buNone/>
                      </a:pPr>
                      <a:r>
                        <a:rPr lang="cs-CZ" sz="900" b="0" i="0" u="none" strike="noStrike">
                          <a:solidFill>
                            <a:srgbClr val="000000"/>
                          </a:solidFill>
                          <a:effectLst/>
                          <a:latin typeface="Arial" panose="020B0604020202020204" pitchFamily="34" charset="0"/>
                        </a:rPr>
                        <a:t>10 831</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extLst>
                  <a:ext uri="{0D108BD9-81ED-4DB2-BD59-A6C34878D82A}">
                    <a16:rowId xmlns:a16="http://schemas.microsoft.com/office/drawing/2014/main" val="1623513113"/>
                  </a:ext>
                </a:extLst>
              </a:tr>
              <a:tr h="258696">
                <a:tc>
                  <a:txBody>
                    <a:bodyPr/>
                    <a:lstStyle/>
                    <a:p>
                      <a:pPr marL="36000" algn="l" rtl="0" fontAlgn="b">
                        <a:buNone/>
                      </a:pPr>
                      <a:r>
                        <a:rPr lang="pl-PL" sz="1000" b="0" i="0" u="none" strike="noStrike">
                          <a:solidFill>
                            <a:srgbClr val="000000"/>
                          </a:solidFill>
                          <a:effectLst/>
                          <a:latin typeface="Helvetica"/>
                          <a:cs typeface="Helvetica"/>
                        </a:rPr>
                        <a:t>EPS (čistý zisk na akcii)</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buNone/>
                      </a:pPr>
                      <a:r>
                        <a:rPr lang="cs-CZ" sz="900" b="0" i="0" u="none" strike="noStrike">
                          <a:solidFill>
                            <a:srgbClr val="000000"/>
                          </a:solidFill>
                          <a:effectLst/>
                          <a:latin typeface="Arial" panose="020B0604020202020204" pitchFamily="34" charset="0"/>
                        </a:rPr>
                        <a:t>3,41</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buNone/>
                      </a:pPr>
                      <a:r>
                        <a:rPr lang="cs-CZ" sz="900" b="0" i="0" u="none" strike="noStrike">
                          <a:solidFill>
                            <a:srgbClr val="000000"/>
                          </a:solidFill>
                          <a:effectLst/>
                          <a:latin typeface="Arial" panose="020B0604020202020204" pitchFamily="34" charset="0"/>
                        </a:rPr>
                        <a:t>-5,10%</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buNone/>
                      </a:pPr>
                      <a:r>
                        <a:rPr lang="cs-CZ" sz="900" b="0" i="0" u="none" strike="noStrike">
                          <a:solidFill>
                            <a:srgbClr val="000000"/>
                          </a:solidFill>
                          <a:effectLst/>
                          <a:latin typeface="Arial" panose="020B0604020202020204" pitchFamily="34" charset="0"/>
                        </a:rPr>
                        <a:t>3,59</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44785504"/>
                  </a:ext>
                </a:extLst>
              </a:tr>
              <a:tr h="258696">
                <a:tc>
                  <a:txBody>
                    <a:bodyPr/>
                    <a:lstStyle/>
                    <a:p>
                      <a:pPr marL="36000" algn="l" rtl="0" fontAlgn="b">
                        <a:buNone/>
                      </a:pPr>
                      <a:r>
                        <a:rPr lang="cs-CZ" sz="1000" b="0" i="0" u="none" strike="noStrike">
                          <a:solidFill>
                            <a:srgbClr val="000000"/>
                          </a:solidFill>
                          <a:effectLst/>
                          <a:latin typeface="Helvetica"/>
                          <a:cs typeface="Helvetica"/>
                        </a:rPr>
                        <a:t>Čistá marže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rtl="0" fontAlgn="ctr">
                        <a:buNone/>
                      </a:pPr>
                      <a:r>
                        <a:rPr lang="cs-CZ" sz="900" b="0" i="0" u="none" strike="noStrike">
                          <a:solidFill>
                            <a:srgbClr val="000000"/>
                          </a:solidFill>
                          <a:effectLst/>
                          <a:latin typeface="Arial" panose="020B0604020202020204" pitchFamily="34" charset="0"/>
                        </a:rPr>
                        <a:t>3,45%</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rtl="0" fontAlgn="ctr">
                        <a:buNone/>
                      </a:pPr>
                      <a:r>
                        <a:rPr lang="cs-CZ" sz="900" b="0" i="0" u="none" strike="noStrike">
                          <a:solidFill>
                            <a:srgbClr val="000000"/>
                          </a:solidFill>
                          <a:effectLst/>
                          <a:latin typeface="Arial" panose="020B0604020202020204" pitchFamily="34" charset="0"/>
                        </a:rPr>
                        <a:t>-14,78%</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rtl="0" fontAlgn="ctr">
                        <a:buNone/>
                      </a:pPr>
                      <a:r>
                        <a:rPr lang="cs-CZ" sz="900" b="0" i="0" u="none" strike="noStrike">
                          <a:solidFill>
                            <a:srgbClr val="000000"/>
                          </a:solidFill>
                          <a:effectLst/>
                          <a:latin typeface="Arial" panose="020B0604020202020204" pitchFamily="34" charset="0"/>
                        </a:rPr>
                        <a:t>4,05%</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278942633"/>
                  </a:ext>
                </a:extLst>
              </a:tr>
            </a:tbl>
          </a:graphicData>
        </a:graphic>
      </p:graphicFrame>
      <p:sp>
        <p:nvSpPr>
          <p:cNvPr id="10" name="Zástupný obsah 2">
            <a:extLst>
              <a:ext uri="{FF2B5EF4-FFF2-40B4-BE49-F238E27FC236}">
                <a16:creationId xmlns:a16="http://schemas.microsoft.com/office/drawing/2014/main" id="{7838458D-551A-9FBE-75CA-0FDBF508E61E}"/>
              </a:ext>
            </a:extLst>
          </p:cNvPr>
          <p:cNvSpPr txBox="1">
            <a:spLocks/>
          </p:cNvSpPr>
          <p:nvPr/>
        </p:nvSpPr>
        <p:spPr>
          <a:xfrm>
            <a:off x="5817733" y="922266"/>
            <a:ext cx="5857116" cy="5570609"/>
          </a:xfrm>
          <a:prstGeom prst="rect">
            <a:avLst/>
          </a:prstGeom>
        </p:spPr>
        <p:txBody>
          <a:bodyPr vert="horz" lIns="91440" tIns="45720" rIns="91440" bIns="45720" numCol="1" spcCol="18000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buClr>
                <a:srgbClr val="FE4C00"/>
              </a:buClr>
              <a:buNone/>
            </a:pPr>
            <a:r>
              <a:rPr lang="cs-CZ" sz="1200" b="1" dirty="0">
                <a:solidFill>
                  <a:srgbClr val="FE4C00"/>
                </a:solidFill>
                <a:latin typeface="Helvetica"/>
                <a:ea typeface="Calibri"/>
                <a:cs typeface="Poppins"/>
              </a:rPr>
              <a:t>TRŽBY</a:t>
            </a:r>
          </a:p>
          <a:p>
            <a:pPr algn="just">
              <a:lnSpc>
                <a:spcPct val="150000"/>
              </a:lnSpc>
              <a:buClr>
                <a:srgbClr val="FE4C00"/>
              </a:buClr>
            </a:pPr>
            <a:r>
              <a:rPr lang="cs-CZ" sz="1100" b="1" dirty="0">
                <a:solidFill>
                  <a:srgbClr val="FE4C00"/>
                </a:solidFill>
                <a:latin typeface="Helvetica"/>
                <a:ea typeface="Calibri"/>
                <a:cs typeface="Helvetica"/>
              </a:rPr>
              <a:t>Tržby meziročně vzrostly o 16,72 % na 367 466 tis. Kč – za 1. pololetí 2026 rostou o 17,22 % na 563 585 tis. Kč.</a:t>
            </a:r>
          </a:p>
          <a:p>
            <a:pPr algn="just">
              <a:lnSpc>
                <a:spcPct val="150000"/>
              </a:lnSpc>
              <a:buClr>
                <a:srgbClr val="FE4C00"/>
              </a:buClr>
            </a:pPr>
            <a:r>
              <a:rPr lang="cs-CZ" sz="1100" dirty="0">
                <a:latin typeface="Helvetica"/>
                <a:ea typeface="Calibri"/>
                <a:cs typeface="Helvetica"/>
              </a:rPr>
              <a:t>Silné výsledky v ČR a na Slovensku díky blížícím se volbám, které tradičně podporují investice do veřejného prostoru.</a:t>
            </a:r>
          </a:p>
          <a:p>
            <a:pPr algn="just">
              <a:lnSpc>
                <a:spcPct val="150000"/>
              </a:lnSpc>
              <a:buClr>
                <a:srgbClr val="FE4C00"/>
              </a:buClr>
            </a:pPr>
            <a:r>
              <a:rPr lang="cs-CZ" sz="1100" dirty="0">
                <a:latin typeface="Helvetica"/>
                <a:ea typeface="Calibri"/>
                <a:cs typeface="Helvetica"/>
              </a:rPr>
              <a:t>Výroba je naplněna objednávkami na maximální kapacitu (při dvousměnném provozu) a probíhá efektivně.</a:t>
            </a:r>
          </a:p>
          <a:p>
            <a:pPr algn="just">
              <a:lnSpc>
                <a:spcPct val="150000"/>
              </a:lnSpc>
              <a:buClr>
                <a:srgbClr val="FE4C00"/>
              </a:buClr>
            </a:pPr>
            <a:r>
              <a:rPr lang="cs-CZ" sz="1100" dirty="0">
                <a:latin typeface="Helvetica"/>
                <a:ea typeface="Calibri"/>
                <a:cs typeface="Helvetica"/>
              </a:rPr>
              <a:t>Lakovna za 1. pololetí 2026 zvládla objem srovnatelný s celým rokem 2025.</a:t>
            </a:r>
          </a:p>
          <a:p>
            <a:pPr algn="just">
              <a:lnSpc>
                <a:spcPct val="150000"/>
              </a:lnSpc>
              <a:buClr>
                <a:srgbClr val="FE4C00"/>
              </a:buClr>
            </a:pPr>
            <a:r>
              <a:rPr lang="cs-CZ" sz="1100" dirty="0">
                <a:latin typeface="Helvetica"/>
                <a:ea typeface="Calibri"/>
                <a:cs typeface="Helvetica"/>
              </a:rPr>
              <a:t>Objednávky rostou a management vidí další akceleraci růstu ve zbytku roku 2026.</a:t>
            </a:r>
          </a:p>
          <a:p>
            <a:pPr marL="0" indent="0" algn="just">
              <a:lnSpc>
                <a:spcPct val="150000"/>
              </a:lnSpc>
              <a:buClr>
                <a:srgbClr val="FE4C00"/>
              </a:buClr>
              <a:buNone/>
            </a:pPr>
            <a:r>
              <a:rPr lang="cs-CZ" sz="1200" b="1" dirty="0">
                <a:solidFill>
                  <a:srgbClr val="FE4C00"/>
                </a:solidFill>
                <a:latin typeface="Helvetica"/>
                <a:ea typeface="Calibri"/>
                <a:cs typeface="Poppins"/>
              </a:rPr>
              <a:t>ZISKOVOST</a:t>
            </a:r>
          </a:p>
          <a:p>
            <a:pPr algn="just">
              <a:lnSpc>
                <a:spcPct val="150000"/>
              </a:lnSpc>
              <a:buClr>
                <a:srgbClr val="FE4C00"/>
              </a:buClr>
            </a:pPr>
            <a:r>
              <a:rPr lang="cs-CZ" sz="1100" b="1" dirty="0">
                <a:solidFill>
                  <a:srgbClr val="FE4C00"/>
                </a:solidFill>
                <a:latin typeface="Helvetica"/>
                <a:ea typeface="Calibri"/>
                <a:cs typeface="Helvetica"/>
              </a:rPr>
              <a:t>EBITDA vzrostla o 8,62 % na 29 899 tis. Kč; EBITDA marže 8,14 % (Q2 2025: 8,74 %).</a:t>
            </a:r>
          </a:p>
          <a:p>
            <a:pPr algn="just">
              <a:lnSpc>
                <a:spcPct val="150000"/>
              </a:lnSpc>
              <a:buClr>
                <a:srgbClr val="FE4C00"/>
              </a:buClr>
            </a:pPr>
            <a:r>
              <a:rPr lang="cs-CZ" sz="1100" dirty="0">
                <a:latin typeface="Helvetica"/>
                <a:ea typeface="Calibri"/>
                <a:cs typeface="Helvetica"/>
              </a:rPr>
              <a:t>EBIT zůstal meziročně stabilní na 21 807 tis. Kč (–0,62 %). Nyní zahrnujeme odhad  odpisu konsolidačního rozdílu do jednotlivých kvartálů =&gt; růst úpravy hodnot v provozní oblasti o 44,91 %.</a:t>
            </a:r>
          </a:p>
          <a:p>
            <a:pPr algn="just">
              <a:lnSpc>
                <a:spcPct val="150000"/>
              </a:lnSpc>
              <a:buClr>
                <a:srgbClr val="FE4C00"/>
              </a:buClr>
            </a:pPr>
            <a:r>
              <a:rPr lang="cs-CZ" sz="1100" b="1" dirty="0">
                <a:solidFill>
                  <a:srgbClr val="FE4C00"/>
                </a:solidFill>
                <a:latin typeface="Helvetica"/>
                <a:ea typeface="Calibri"/>
                <a:cs typeface="Helvetica"/>
              </a:rPr>
              <a:t>Výhled 2026 potvrzen – management v tuto chvíli cílí na horní hranici pásma.</a:t>
            </a:r>
          </a:p>
        </p:txBody>
      </p:sp>
    </p:spTree>
    <p:extLst>
      <p:ext uri="{BB962C8B-B14F-4D97-AF65-F5344CB8AC3E}">
        <p14:creationId xmlns:p14="http://schemas.microsoft.com/office/powerpoint/2010/main" val="37866075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7E8631-366E-2F8A-5763-BA5A50F881E2}"/>
            </a:ext>
          </a:extLst>
        </p:cNvPr>
        <p:cNvGrpSpPr/>
        <p:nvPr/>
      </p:nvGrpSpPr>
      <p:grpSpPr>
        <a:xfrm>
          <a:off x="0" y="0"/>
          <a:ext cx="0" cy="0"/>
          <a:chOff x="0" y="0"/>
          <a:chExt cx="0" cy="0"/>
        </a:xfrm>
      </p:grpSpPr>
      <p:sp>
        <p:nvSpPr>
          <p:cNvPr id="4" name="TextovéPole 3">
            <a:extLst>
              <a:ext uri="{FF2B5EF4-FFF2-40B4-BE49-F238E27FC236}">
                <a16:creationId xmlns:a16="http://schemas.microsoft.com/office/drawing/2014/main" id="{42B1C8A9-BE11-90A4-F18D-2FD411E384E9}"/>
              </a:ext>
            </a:extLst>
          </p:cNvPr>
          <p:cNvSpPr txBox="1"/>
          <p:nvPr/>
        </p:nvSpPr>
        <p:spPr>
          <a:xfrm>
            <a:off x="358748" y="355685"/>
            <a:ext cx="5857117" cy="400110"/>
          </a:xfrm>
          <a:prstGeom prst="rect">
            <a:avLst/>
          </a:prstGeom>
          <a:noFill/>
        </p:spPr>
        <p:txBody>
          <a:bodyPr wrap="square" rtlCol="0">
            <a:spAutoFit/>
          </a:bodyPr>
          <a:lstStyle/>
          <a:p>
            <a:r>
              <a:rPr lang="cs-CZ" sz="2000" b="1">
                <a:latin typeface="Helvetica"/>
                <a:cs typeface="Helvetica"/>
              </a:rPr>
              <a:t>ROZVAHA Q2 2026</a:t>
            </a:r>
          </a:p>
        </p:txBody>
      </p:sp>
      <p:pic>
        <p:nvPicPr>
          <p:cNvPr id="11" name="Obrázek 10">
            <a:extLst>
              <a:ext uri="{FF2B5EF4-FFF2-40B4-BE49-F238E27FC236}">
                <a16:creationId xmlns:a16="http://schemas.microsoft.com/office/drawing/2014/main" id="{19C9CB4D-FD86-566F-8988-E7B9E8CE4820}"/>
              </a:ext>
            </a:extLst>
          </p:cNvPr>
          <p:cNvPicPr>
            <a:picLocks noChangeAspect="1"/>
          </p:cNvPicPr>
          <p:nvPr/>
        </p:nvPicPr>
        <p:blipFill>
          <a:blip r:embed="rId2"/>
          <a:stretch>
            <a:fillRect/>
          </a:stretch>
        </p:blipFill>
        <p:spPr>
          <a:xfrm>
            <a:off x="10649390" y="329609"/>
            <a:ext cx="1025459" cy="443135"/>
          </a:xfrm>
          <a:prstGeom prst="rect">
            <a:avLst/>
          </a:prstGeom>
        </p:spPr>
      </p:pic>
      <p:sp>
        <p:nvSpPr>
          <p:cNvPr id="2" name="Zástupný symbol pro číslo snímku 8">
            <a:extLst>
              <a:ext uri="{FF2B5EF4-FFF2-40B4-BE49-F238E27FC236}">
                <a16:creationId xmlns:a16="http://schemas.microsoft.com/office/drawing/2014/main" id="{F2D8A823-7570-A2B1-8C8C-15D05D00EEB5}"/>
              </a:ext>
            </a:extLst>
          </p:cNvPr>
          <p:cNvSpPr>
            <a:spLocks noGrp="1"/>
          </p:cNvSpPr>
          <p:nvPr>
            <p:ph type="sldNum" sz="quarter" idx="12"/>
          </p:nvPr>
        </p:nvSpPr>
        <p:spPr>
          <a:xfrm>
            <a:off x="8931649" y="6492875"/>
            <a:ext cx="2743200" cy="365125"/>
          </a:xfrm>
        </p:spPr>
        <p:txBody>
          <a:bodyPr/>
          <a:lstStyle/>
          <a:p>
            <a:fld id="{9481D71F-05E3-1440-AD72-56E598A50FED}" type="slidenum">
              <a:rPr lang="cs-CZ" sz="800" b="1" smtClean="0">
                <a:solidFill>
                  <a:schemeClr val="tx1"/>
                </a:solidFill>
                <a:latin typeface="Helvetica"/>
                <a:cs typeface="Helvetica"/>
              </a:rPr>
              <a:pPr/>
              <a:t>6</a:t>
            </a:fld>
            <a:endParaRPr lang="cs-CZ" sz="800" b="1">
              <a:solidFill>
                <a:schemeClr val="tx1"/>
              </a:solidFill>
              <a:latin typeface="Helvetica"/>
              <a:cs typeface="Helvetica"/>
            </a:endParaRPr>
          </a:p>
        </p:txBody>
      </p:sp>
      <p:sp>
        <p:nvSpPr>
          <p:cNvPr id="8" name="Zástupný obsah 2">
            <a:extLst>
              <a:ext uri="{FF2B5EF4-FFF2-40B4-BE49-F238E27FC236}">
                <a16:creationId xmlns:a16="http://schemas.microsoft.com/office/drawing/2014/main" id="{B25D4664-BB16-0D80-81CA-6CDC77BB0C4C}"/>
              </a:ext>
            </a:extLst>
          </p:cNvPr>
          <p:cNvSpPr txBox="1">
            <a:spLocks/>
          </p:cNvSpPr>
          <p:nvPr/>
        </p:nvSpPr>
        <p:spPr>
          <a:xfrm>
            <a:off x="358748" y="6502315"/>
            <a:ext cx="1913860" cy="35568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70000"/>
              </a:lnSpc>
              <a:spcBef>
                <a:spcPts val="0"/>
              </a:spcBef>
              <a:spcAft>
                <a:spcPts val="600"/>
              </a:spcAft>
              <a:buFont typeface="Arial" panose="020B0604020202020204" pitchFamily="34" charset="0"/>
              <a:buNone/>
            </a:pPr>
            <a:r>
              <a:rPr lang="cs-CZ" sz="800" b="1">
                <a:latin typeface="Helvetica"/>
                <a:cs typeface="Helvetica"/>
              </a:rPr>
              <a:t>PREZENTACE PRO INVESTORY</a:t>
            </a:r>
          </a:p>
        </p:txBody>
      </p:sp>
      <p:graphicFrame>
        <p:nvGraphicFramePr>
          <p:cNvPr id="6" name="Tabulka 5">
            <a:extLst>
              <a:ext uri="{FF2B5EF4-FFF2-40B4-BE49-F238E27FC236}">
                <a16:creationId xmlns:a16="http://schemas.microsoft.com/office/drawing/2014/main" id="{272BFFFC-77FB-E0B8-161C-C27865C1DE5F}"/>
              </a:ext>
            </a:extLst>
          </p:cNvPr>
          <p:cNvGraphicFramePr>
            <a:graphicFrameLocks noGrp="1"/>
          </p:cNvGraphicFramePr>
          <p:nvPr/>
        </p:nvGraphicFramePr>
        <p:xfrm>
          <a:off x="467895" y="1015434"/>
          <a:ext cx="5217777" cy="1810872"/>
        </p:xfrm>
        <a:graphic>
          <a:graphicData uri="http://schemas.openxmlformats.org/drawingml/2006/table">
            <a:tbl>
              <a:tblPr/>
              <a:tblGrid>
                <a:gridCol w="2148699">
                  <a:extLst>
                    <a:ext uri="{9D8B030D-6E8A-4147-A177-3AD203B41FA5}">
                      <a16:colId xmlns:a16="http://schemas.microsoft.com/office/drawing/2014/main" val="1978186107"/>
                    </a:ext>
                  </a:extLst>
                </a:gridCol>
                <a:gridCol w="1231737">
                  <a:extLst>
                    <a:ext uri="{9D8B030D-6E8A-4147-A177-3AD203B41FA5}">
                      <a16:colId xmlns:a16="http://schemas.microsoft.com/office/drawing/2014/main" val="2556655432"/>
                    </a:ext>
                  </a:extLst>
                </a:gridCol>
                <a:gridCol w="605604">
                  <a:extLst>
                    <a:ext uri="{9D8B030D-6E8A-4147-A177-3AD203B41FA5}">
                      <a16:colId xmlns:a16="http://schemas.microsoft.com/office/drawing/2014/main" val="2786901031"/>
                    </a:ext>
                  </a:extLst>
                </a:gridCol>
                <a:gridCol w="1231737">
                  <a:extLst>
                    <a:ext uri="{9D8B030D-6E8A-4147-A177-3AD203B41FA5}">
                      <a16:colId xmlns:a16="http://schemas.microsoft.com/office/drawing/2014/main" val="3868928128"/>
                    </a:ext>
                  </a:extLst>
                </a:gridCol>
              </a:tblGrid>
              <a:tr h="258696">
                <a:tc>
                  <a:txBody>
                    <a:bodyPr/>
                    <a:lstStyle/>
                    <a:p>
                      <a:pPr marL="36000" algn="l" rtl="0" fontAlgn="ctr">
                        <a:buNone/>
                      </a:pPr>
                      <a:r>
                        <a:rPr lang="cs-CZ" sz="1000" b="1" i="0" u="none" strike="noStrike" dirty="0">
                          <a:solidFill>
                            <a:srgbClr val="FE4C00"/>
                          </a:solidFill>
                          <a:effectLst/>
                          <a:latin typeface="Helvetica"/>
                          <a:cs typeface="Helvetica"/>
                        </a:rPr>
                        <a:t>Ukazatele rozvahy (tis. Kč)</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6000" algn="ctr" rtl="0" fontAlgn="ctr">
                        <a:buNone/>
                      </a:pPr>
                      <a:r>
                        <a:rPr lang="cs-CZ" sz="1000" b="1" i="0" u="none" strike="noStrike">
                          <a:solidFill>
                            <a:srgbClr val="FE4C00"/>
                          </a:solidFill>
                          <a:effectLst/>
                          <a:latin typeface="Helvetica"/>
                          <a:cs typeface="Helvetica"/>
                        </a:rPr>
                        <a:t>Q2 2026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6000" algn="ctr" rtl="0" fontAlgn="ctr">
                        <a:buNone/>
                      </a:pPr>
                      <a:r>
                        <a:rPr lang="cs-CZ" sz="1000" b="1" i="0" u="none" strike="noStrike" err="1">
                          <a:solidFill>
                            <a:srgbClr val="FE4C00"/>
                          </a:solidFill>
                          <a:effectLst/>
                          <a:latin typeface="Helvetica"/>
                          <a:cs typeface="Helvetica"/>
                        </a:rPr>
                        <a:t>YoY</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6000" algn="ctr" rtl="0" fontAlgn="ctr">
                        <a:buNone/>
                      </a:pPr>
                      <a:r>
                        <a:rPr lang="cs-CZ" sz="1000" b="1" i="0" u="none" strike="noStrike">
                          <a:solidFill>
                            <a:srgbClr val="FE4C00"/>
                          </a:solidFill>
                          <a:effectLst/>
                          <a:latin typeface="Helvetica"/>
                          <a:cs typeface="Helvetica"/>
                        </a:rPr>
                        <a:t>Q2 2025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7121286"/>
                  </a:ext>
                </a:extLst>
              </a:tr>
              <a:tr h="258696">
                <a:tc>
                  <a:txBody>
                    <a:bodyPr/>
                    <a:lstStyle/>
                    <a:p>
                      <a:pPr marL="36000" algn="l" rtl="0" fontAlgn="b">
                        <a:buNone/>
                      </a:pPr>
                      <a:r>
                        <a:rPr lang="cs-CZ" sz="1000" b="0" i="0" u="none" strike="noStrike">
                          <a:solidFill>
                            <a:srgbClr val="000000"/>
                          </a:solidFill>
                          <a:effectLst/>
                          <a:latin typeface="Helvetica"/>
                          <a:cs typeface="Helvetica"/>
                        </a:rPr>
                        <a:t>Vlastní kapitál</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b">
                        <a:buNone/>
                      </a:pPr>
                      <a:r>
                        <a:rPr lang="cs-CZ" sz="900" b="0" i="0" u="none" strike="noStrike">
                          <a:solidFill>
                            <a:srgbClr val="000000"/>
                          </a:solidFill>
                          <a:effectLst/>
                          <a:latin typeface="Arial" panose="020B0604020202020204" pitchFamily="34" charset="0"/>
                        </a:rPr>
                        <a:t>415 293</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buNone/>
                      </a:pPr>
                      <a:r>
                        <a:rPr lang="cs-CZ" sz="900" b="0" i="0" u="none" strike="noStrike">
                          <a:solidFill>
                            <a:srgbClr val="000000"/>
                          </a:solidFill>
                          <a:effectLst/>
                          <a:latin typeface="Arial" panose="020B0604020202020204" pitchFamily="34" charset="0"/>
                        </a:rPr>
                        <a:t>-0,57%</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b">
                        <a:buNone/>
                      </a:pPr>
                      <a:r>
                        <a:rPr lang="cs-CZ" sz="900" b="0" i="0" u="none" strike="noStrike">
                          <a:solidFill>
                            <a:srgbClr val="000000"/>
                          </a:solidFill>
                          <a:effectLst/>
                          <a:latin typeface="Arial" panose="020B0604020202020204" pitchFamily="34" charset="0"/>
                        </a:rPr>
                        <a:t>417 694</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extLst>
                  <a:ext uri="{0D108BD9-81ED-4DB2-BD59-A6C34878D82A}">
                    <a16:rowId xmlns:a16="http://schemas.microsoft.com/office/drawing/2014/main" val="1907569098"/>
                  </a:ext>
                </a:extLst>
              </a:tr>
              <a:tr h="258696">
                <a:tc>
                  <a:txBody>
                    <a:bodyPr/>
                    <a:lstStyle/>
                    <a:p>
                      <a:pPr marL="36000" algn="l" rtl="0" fontAlgn="b">
                        <a:buNone/>
                      </a:pPr>
                      <a:r>
                        <a:rPr lang="cs-CZ" sz="1000" b="0" i="0" u="none" strike="noStrike">
                          <a:solidFill>
                            <a:srgbClr val="000000"/>
                          </a:solidFill>
                          <a:effectLst/>
                          <a:latin typeface="Helvetica"/>
                          <a:cs typeface="Helvetica"/>
                        </a:rPr>
                        <a:t>Celkový úročený dluh</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buNone/>
                      </a:pPr>
                      <a:r>
                        <a:rPr lang="cs-CZ" sz="900" b="0" i="0" u="none" strike="noStrike">
                          <a:solidFill>
                            <a:srgbClr val="000000"/>
                          </a:solidFill>
                          <a:effectLst/>
                          <a:latin typeface="Arial" panose="020B0604020202020204" pitchFamily="34" charset="0"/>
                        </a:rPr>
                        <a:t>151 583</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cs-CZ" sz="900" b="0" i="0" u="none" strike="noStrike">
                          <a:solidFill>
                            <a:srgbClr val="000000"/>
                          </a:solidFill>
                          <a:effectLst/>
                          <a:latin typeface="Arial" panose="020B0604020202020204" pitchFamily="34" charset="0"/>
                        </a:rPr>
                        <a:t>16,39%</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buNone/>
                      </a:pPr>
                      <a:r>
                        <a:rPr lang="cs-CZ" sz="900" b="0" i="0" u="none" strike="noStrike">
                          <a:solidFill>
                            <a:srgbClr val="000000"/>
                          </a:solidFill>
                          <a:effectLst/>
                          <a:latin typeface="Arial" panose="020B0604020202020204" pitchFamily="34" charset="0"/>
                        </a:rPr>
                        <a:t>130 234</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7246510"/>
                  </a:ext>
                </a:extLst>
              </a:tr>
              <a:tr h="258696">
                <a:tc>
                  <a:txBody>
                    <a:bodyPr/>
                    <a:lstStyle/>
                    <a:p>
                      <a:pPr marL="36000" algn="l" rtl="0" fontAlgn="b">
                        <a:buNone/>
                      </a:pPr>
                      <a:r>
                        <a:rPr lang="cs-CZ" sz="1000" b="0" i="0" u="none" strike="noStrike">
                          <a:solidFill>
                            <a:srgbClr val="000000"/>
                          </a:solidFill>
                          <a:effectLst/>
                          <a:latin typeface="Helvetica"/>
                          <a:cs typeface="Helvetica"/>
                        </a:rPr>
                        <a:t>Volné peněžní prostředky</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b">
                        <a:buNone/>
                      </a:pPr>
                      <a:r>
                        <a:rPr lang="cs-CZ" sz="900" b="0" i="0" u="none" strike="noStrike">
                          <a:solidFill>
                            <a:srgbClr val="000000"/>
                          </a:solidFill>
                          <a:effectLst/>
                          <a:latin typeface="Arial" panose="020B0604020202020204" pitchFamily="34" charset="0"/>
                        </a:rPr>
                        <a:t>89 363</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buNone/>
                      </a:pPr>
                      <a:r>
                        <a:rPr lang="cs-CZ" sz="900" b="0" i="0" u="none" strike="noStrike">
                          <a:solidFill>
                            <a:srgbClr val="000000"/>
                          </a:solidFill>
                          <a:effectLst/>
                          <a:latin typeface="Arial" panose="020B0604020202020204" pitchFamily="34" charset="0"/>
                        </a:rPr>
                        <a:t>-5,70%</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b">
                        <a:buNone/>
                      </a:pPr>
                      <a:r>
                        <a:rPr lang="cs-CZ" sz="900" b="0" i="0" u="none" strike="noStrike">
                          <a:solidFill>
                            <a:srgbClr val="000000"/>
                          </a:solidFill>
                          <a:effectLst/>
                          <a:latin typeface="Arial" panose="020B0604020202020204" pitchFamily="34" charset="0"/>
                        </a:rPr>
                        <a:t>94 768</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extLst>
                  <a:ext uri="{0D108BD9-81ED-4DB2-BD59-A6C34878D82A}">
                    <a16:rowId xmlns:a16="http://schemas.microsoft.com/office/drawing/2014/main" val="2168101599"/>
                  </a:ext>
                </a:extLst>
              </a:tr>
              <a:tr h="258696">
                <a:tc>
                  <a:txBody>
                    <a:bodyPr/>
                    <a:lstStyle/>
                    <a:p>
                      <a:pPr marL="36000" algn="l" rtl="0" fontAlgn="b">
                        <a:buNone/>
                      </a:pPr>
                      <a:r>
                        <a:rPr lang="cs-CZ" sz="1000" b="0" i="0" u="none" strike="noStrike">
                          <a:solidFill>
                            <a:srgbClr val="000000"/>
                          </a:solidFill>
                          <a:effectLst/>
                          <a:latin typeface="Helvetica"/>
                          <a:cs typeface="Helvetica"/>
                        </a:rPr>
                        <a:t>Net debt (čistý dluh)</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buNone/>
                      </a:pPr>
                      <a:r>
                        <a:rPr lang="cs-CZ" sz="900" b="0" i="0" u="none" strike="noStrike">
                          <a:solidFill>
                            <a:srgbClr val="000000"/>
                          </a:solidFill>
                          <a:effectLst/>
                          <a:latin typeface="Arial" panose="020B0604020202020204" pitchFamily="34" charset="0"/>
                        </a:rPr>
                        <a:t>62 220</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cs-CZ" sz="900" b="0" i="0" u="none" strike="noStrike">
                          <a:solidFill>
                            <a:srgbClr val="000000"/>
                          </a:solidFill>
                          <a:effectLst/>
                          <a:latin typeface="Arial" panose="020B0604020202020204" pitchFamily="34" charset="0"/>
                        </a:rPr>
                        <a:t>75,44%</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buNone/>
                      </a:pPr>
                      <a:r>
                        <a:rPr lang="cs-CZ" sz="900" b="0" i="0" u="none" strike="noStrike">
                          <a:solidFill>
                            <a:srgbClr val="000000"/>
                          </a:solidFill>
                          <a:effectLst/>
                          <a:latin typeface="Arial" panose="020B0604020202020204" pitchFamily="34" charset="0"/>
                        </a:rPr>
                        <a:t>35 466</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42138538"/>
                  </a:ext>
                </a:extLst>
              </a:tr>
              <a:tr h="258696">
                <a:tc>
                  <a:txBody>
                    <a:bodyPr/>
                    <a:lstStyle/>
                    <a:p>
                      <a:pPr marL="36000" algn="l" rtl="0" fontAlgn="b">
                        <a:buNone/>
                      </a:pPr>
                      <a:r>
                        <a:rPr lang="cs-CZ" sz="1000" b="0" i="0" u="none" strike="noStrike">
                          <a:solidFill>
                            <a:srgbClr val="000000"/>
                          </a:solidFill>
                          <a:effectLst/>
                          <a:latin typeface="Helvetica"/>
                          <a:cs typeface="Helvetica"/>
                        </a:rPr>
                        <a:t>Net debt / Equity</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b">
                        <a:buNone/>
                      </a:pPr>
                      <a:r>
                        <a:rPr lang="cs-CZ" sz="900" b="0" i="0" u="none" strike="noStrike">
                          <a:solidFill>
                            <a:srgbClr val="000000"/>
                          </a:solidFill>
                          <a:effectLst/>
                          <a:latin typeface="Arial" panose="020B0604020202020204" pitchFamily="34" charset="0"/>
                        </a:rPr>
                        <a:t>14,98%</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buNone/>
                      </a:pPr>
                      <a:r>
                        <a:rPr lang="cs-CZ" sz="900" b="0" i="0" u="none" strike="noStrike">
                          <a:solidFill>
                            <a:srgbClr val="000000"/>
                          </a:solidFill>
                          <a:effectLst/>
                          <a:latin typeface="Arial" panose="020B0604020202020204" pitchFamily="34" charset="0"/>
                        </a:rPr>
                        <a:t>76,45%</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b">
                        <a:buNone/>
                      </a:pPr>
                      <a:r>
                        <a:rPr lang="cs-CZ" sz="900" b="0" i="0" u="none" strike="noStrike">
                          <a:solidFill>
                            <a:srgbClr val="000000"/>
                          </a:solidFill>
                          <a:effectLst/>
                          <a:latin typeface="Arial" panose="020B0604020202020204" pitchFamily="34" charset="0"/>
                        </a:rPr>
                        <a:t>8,49%</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extLst>
                  <a:ext uri="{0D108BD9-81ED-4DB2-BD59-A6C34878D82A}">
                    <a16:rowId xmlns:a16="http://schemas.microsoft.com/office/drawing/2014/main" val="573001048"/>
                  </a:ext>
                </a:extLst>
              </a:tr>
              <a:tr h="258696">
                <a:tc>
                  <a:txBody>
                    <a:bodyPr/>
                    <a:lstStyle/>
                    <a:p>
                      <a:pPr marL="36000" algn="l" rtl="0" fontAlgn="b">
                        <a:buNone/>
                      </a:pPr>
                      <a:r>
                        <a:rPr lang="cs-CZ" sz="1000" b="0" i="0" u="none" strike="noStrike" dirty="0">
                          <a:solidFill>
                            <a:srgbClr val="000000"/>
                          </a:solidFill>
                          <a:effectLst/>
                          <a:latin typeface="Helvetica"/>
                          <a:cs typeface="Helvetica"/>
                        </a:rPr>
                        <a:t>Net </a:t>
                      </a:r>
                      <a:r>
                        <a:rPr lang="cs-CZ" sz="1000" b="0" i="0" u="none" strike="noStrike" dirty="0" err="1">
                          <a:solidFill>
                            <a:srgbClr val="000000"/>
                          </a:solidFill>
                          <a:effectLst/>
                          <a:latin typeface="Helvetica"/>
                          <a:cs typeface="Helvetica"/>
                        </a:rPr>
                        <a:t>debt</a:t>
                      </a:r>
                      <a:r>
                        <a:rPr lang="cs-CZ" sz="1000" b="0" i="0" u="none" strike="noStrike" dirty="0">
                          <a:solidFill>
                            <a:srgbClr val="000000"/>
                          </a:solidFill>
                          <a:effectLst/>
                          <a:latin typeface="Helvetica"/>
                          <a:cs typeface="Helvetica"/>
                        </a:rPr>
                        <a:t> / LTM EBITDA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buNone/>
                      </a:pPr>
                      <a:r>
                        <a:rPr lang="cs-CZ" sz="900" b="0" i="0" u="none" strike="noStrike">
                          <a:solidFill>
                            <a:srgbClr val="000000"/>
                          </a:solidFill>
                          <a:effectLst/>
                          <a:latin typeface="Arial" panose="020B0604020202020204" pitchFamily="34" charset="0"/>
                        </a:rPr>
                        <a:t>0,69x</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buNone/>
                      </a:pPr>
                      <a:r>
                        <a:rPr lang="cs-CZ" sz="900" b="0" i="0" u="none" strike="noStrike">
                          <a:solidFill>
                            <a:srgbClr val="000000"/>
                          </a:solidFill>
                          <a:effectLst/>
                          <a:latin typeface="Arial" panose="020B0604020202020204" pitchFamily="34" charset="0"/>
                        </a:rPr>
                        <a:t>40,35%</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buNone/>
                      </a:pPr>
                      <a:r>
                        <a:rPr lang="cs-CZ" sz="900" b="0" i="0" u="none" strike="noStrike">
                          <a:solidFill>
                            <a:srgbClr val="000000"/>
                          </a:solidFill>
                          <a:effectLst/>
                          <a:latin typeface="Arial" panose="020B0604020202020204" pitchFamily="34" charset="0"/>
                        </a:rPr>
                        <a:t>0,49x</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64818593"/>
                  </a:ext>
                </a:extLst>
              </a:tr>
            </a:tbl>
          </a:graphicData>
        </a:graphic>
      </p:graphicFrame>
      <p:sp>
        <p:nvSpPr>
          <p:cNvPr id="10" name="Zástupný obsah 2">
            <a:extLst>
              <a:ext uri="{FF2B5EF4-FFF2-40B4-BE49-F238E27FC236}">
                <a16:creationId xmlns:a16="http://schemas.microsoft.com/office/drawing/2014/main" id="{CCA44494-F35C-EBA6-05AC-DD273BC07729}"/>
              </a:ext>
            </a:extLst>
          </p:cNvPr>
          <p:cNvSpPr txBox="1">
            <a:spLocks/>
          </p:cNvSpPr>
          <p:nvPr/>
        </p:nvSpPr>
        <p:spPr>
          <a:xfrm>
            <a:off x="5817733" y="973099"/>
            <a:ext cx="5857116" cy="5570609"/>
          </a:xfrm>
          <a:prstGeom prst="rect">
            <a:avLst/>
          </a:prstGeom>
        </p:spPr>
        <p:txBody>
          <a:bodyPr vert="horz" lIns="91440" tIns="45720" rIns="91440" bIns="45720" numCol="1" spcCol="18000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buClr>
                <a:srgbClr val="FE4C00"/>
              </a:buClr>
              <a:buNone/>
            </a:pPr>
            <a:r>
              <a:rPr lang="cs-CZ" sz="1200" b="1" dirty="0">
                <a:solidFill>
                  <a:srgbClr val="FE4C00"/>
                </a:solidFill>
                <a:latin typeface="Helvetica"/>
                <a:ea typeface="Calibri"/>
                <a:cs typeface="Poppins"/>
              </a:rPr>
              <a:t>ROZVAHOVÉ POLOŽKY</a:t>
            </a:r>
          </a:p>
          <a:p>
            <a:pPr algn="just">
              <a:lnSpc>
                <a:spcPct val="150000"/>
              </a:lnSpc>
              <a:buClr>
                <a:srgbClr val="FE4C00"/>
              </a:buClr>
            </a:pPr>
            <a:r>
              <a:rPr lang="cs-CZ" sz="1100" b="1" dirty="0">
                <a:solidFill>
                  <a:srgbClr val="FE4C00"/>
                </a:solidFill>
                <a:latin typeface="Helvetica"/>
                <a:ea typeface="Calibri"/>
                <a:cs typeface="Helvetica"/>
              </a:rPr>
              <a:t>Vlastní kapitál meziročně prakticky beze změny (–0,57 %) na úrovni 415 293 tis. Kč.</a:t>
            </a:r>
          </a:p>
          <a:p>
            <a:pPr algn="just">
              <a:lnSpc>
                <a:spcPct val="150000"/>
              </a:lnSpc>
              <a:buClr>
                <a:srgbClr val="FE4C00"/>
              </a:buClr>
            </a:pPr>
            <a:r>
              <a:rPr lang="cs-CZ" sz="1100" dirty="0">
                <a:latin typeface="Helvetica"/>
                <a:ea typeface="Calibri"/>
                <a:cs typeface="Helvetica"/>
              </a:rPr>
              <a:t>Celkový úročený dluh vzrostl o 16,39 % na 151 583 tis. Kč, zejména vlivem vyšší rozpracované výroby (+15 </a:t>
            </a:r>
            <a:r>
              <a:rPr lang="cs-CZ" sz="1100" dirty="0" err="1">
                <a:latin typeface="Helvetica"/>
                <a:ea typeface="Calibri"/>
                <a:cs typeface="Helvetica"/>
              </a:rPr>
              <a:t>mio</a:t>
            </a:r>
            <a:r>
              <a:rPr lang="cs-CZ" sz="1100" dirty="0">
                <a:latin typeface="Helvetica"/>
                <a:ea typeface="Calibri"/>
                <a:cs typeface="Helvetica"/>
              </a:rPr>
              <a:t>. Kč vs. 2025).</a:t>
            </a:r>
          </a:p>
          <a:p>
            <a:pPr algn="just">
              <a:lnSpc>
                <a:spcPct val="150000"/>
              </a:lnSpc>
              <a:buClr>
                <a:srgbClr val="FE4C00"/>
              </a:buClr>
            </a:pPr>
            <a:r>
              <a:rPr lang="cs-CZ" sz="1100" dirty="0">
                <a:latin typeface="Helvetica"/>
                <a:ea typeface="Calibri"/>
                <a:cs typeface="Helvetica"/>
              </a:rPr>
              <a:t>Volné peněžní prostředky 89 363 tis. Kč (–5,70 %); lepší cash flow díky vyšším zálohám byl využit na odkup menšinového podílu a na investice.</a:t>
            </a:r>
          </a:p>
          <a:p>
            <a:pPr algn="just">
              <a:lnSpc>
                <a:spcPct val="150000"/>
              </a:lnSpc>
              <a:buClr>
                <a:srgbClr val="FE4C00"/>
              </a:buClr>
            </a:pPr>
            <a:r>
              <a:rPr lang="cs-CZ" sz="1100" dirty="0">
                <a:latin typeface="Helvetica"/>
                <a:ea typeface="Calibri"/>
                <a:cs typeface="Helvetica"/>
              </a:rPr>
              <a:t>Čistý dluh vzrostl o 75,44 % na 62 220 tis. Kč; Net debt / Equity 14,98 % (z 8,49 %) a Net debt / LTM EBITDA 0,69x – zadlužení zůstává konzervativní.</a:t>
            </a:r>
          </a:p>
          <a:p>
            <a:pPr algn="just">
              <a:lnSpc>
                <a:spcPct val="150000"/>
              </a:lnSpc>
              <a:buClr>
                <a:srgbClr val="FE4C00"/>
              </a:buClr>
            </a:pPr>
            <a:r>
              <a:rPr lang="cs-CZ" sz="1100" dirty="0">
                <a:latin typeface="Helvetica"/>
                <a:ea typeface="Calibri"/>
                <a:cs typeface="Helvetica"/>
              </a:rPr>
              <a:t>Ve 2Q 2026 byl odkoupen zbývající 30% minoritní podíl ve společnosti Trius (nyní mmcité wood), která je nyní plně konsolidována.</a:t>
            </a:r>
          </a:p>
          <a:p>
            <a:pPr algn="just">
              <a:lnSpc>
                <a:spcPct val="150000"/>
              </a:lnSpc>
              <a:buClr>
                <a:srgbClr val="FE4C00"/>
              </a:buClr>
            </a:pPr>
            <a:r>
              <a:rPr lang="cs-CZ" sz="1100" dirty="0">
                <a:latin typeface="Helvetica"/>
                <a:ea typeface="Calibri"/>
                <a:cs typeface="Helvetica"/>
              </a:rPr>
              <a:t>Výplata dividendy ve výši 4,5 Kč na kmenovou akcii proběhla 15. 9. 2026.</a:t>
            </a:r>
          </a:p>
          <a:p>
            <a:pPr algn="just">
              <a:lnSpc>
                <a:spcPct val="150000"/>
              </a:lnSpc>
              <a:buClr>
                <a:srgbClr val="FE4C00"/>
              </a:buClr>
            </a:pPr>
            <a:r>
              <a:rPr lang="cs-CZ" sz="1100" b="1" dirty="0">
                <a:solidFill>
                  <a:srgbClr val="FE4C00"/>
                </a:solidFill>
                <a:latin typeface="Helvetica"/>
                <a:ea typeface="Calibri"/>
                <a:cs typeface="Helvetica"/>
              </a:rPr>
              <a:t>Uvolnění pracovního kapitálu ve 2. pololetí 2026 by mělo vést ke snížení zadlužení.</a:t>
            </a:r>
          </a:p>
        </p:txBody>
      </p:sp>
    </p:spTree>
    <p:extLst>
      <p:ext uri="{BB962C8B-B14F-4D97-AF65-F5344CB8AC3E}">
        <p14:creationId xmlns:p14="http://schemas.microsoft.com/office/powerpoint/2010/main" val="13951091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FB4903-88C1-988E-9ED9-9C1E7692AD96}"/>
            </a:ext>
          </a:extLst>
        </p:cNvPr>
        <p:cNvGrpSpPr/>
        <p:nvPr/>
      </p:nvGrpSpPr>
      <p:grpSpPr>
        <a:xfrm>
          <a:off x="0" y="0"/>
          <a:ext cx="0" cy="0"/>
          <a:chOff x="0" y="0"/>
          <a:chExt cx="0" cy="0"/>
        </a:xfrm>
      </p:grpSpPr>
      <p:sp>
        <p:nvSpPr>
          <p:cNvPr id="5" name="TextovéPole 4">
            <a:extLst>
              <a:ext uri="{FF2B5EF4-FFF2-40B4-BE49-F238E27FC236}">
                <a16:creationId xmlns:a16="http://schemas.microsoft.com/office/drawing/2014/main" id="{6B7D89E0-C0BD-B3D5-5144-AB5954458F19}"/>
              </a:ext>
            </a:extLst>
          </p:cNvPr>
          <p:cNvSpPr txBox="1"/>
          <p:nvPr/>
        </p:nvSpPr>
        <p:spPr>
          <a:xfrm>
            <a:off x="358748" y="355685"/>
            <a:ext cx="5857117" cy="400110"/>
          </a:xfrm>
          <a:prstGeom prst="rect">
            <a:avLst/>
          </a:prstGeom>
          <a:noFill/>
        </p:spPr>
        <p:txBody>
          <a:bodyPr wrap="square" rtlCol="0">
            <a:spAutoFit/>
          </a:bodyPr>
          <a:lstStyle/>
          <a:p>
            <a:r>
              <a:rPr lang="cs-CZ" sz="2000" b="1">
                <a:latin typeface="Helvetica" pitchFamily="2" charset="0"/>
              </a:rPr>
              <a:t>ZÁSADNÍ INFORMACE</a:t>
            </a:r>
            <a:endParaRPr lang="cs-CZ" sz="2000" b="1">
              <a:solidFill>
                <a:srgbClr val="FE4C00"/>
              </a:solidFill>
              <a:latin typeface="Helvetica" pitchFamily="2" charset="0"/>
            </a:endParaRPr>
          </a:p>
        </p:txBody>
      </p:sp>
      <p:pic>
        <p:nvPicPr>
          <p:cNvPr id="8" name="Obrázek 7">
            <a:extLst>
              <a:ext uri="{FF2B5EF4-FFF2-40B4-BE49-F238E27FC236}">
                <a16:creationId xmlns:a16="http://schemas.microsoft.com/office/drawing/2014/main" id="{FA76F303-3581-3AE6-46E1-67BBFDA3E0E8}"/>
              </a:ext>
            </a:extLst>
          </p:cNvPr>
          <p:cNvPicPr>
            <a:picLocks noChangeAspect="1"/>
          </p:cNvPicPr>
          <p:nvPr/>
        </p:nvPicPr>
        <p:blipFill>
          <a:blip r:embed="rId2"/>
          <a:stretch>
            <a:fillRect/>
          </a:stretch>
        </p:blipFill>
        <p:spPr>
          <a:xfrm>
            <a:off x="10649390" y="329609"/>
            <a:ext cx="1025459" cy="443135"/>
          </a:xfrm>
          <a:prstGeom prst="rect">
            <a:avLst/>
          </a:prstGeom>
        </p:spPr>
      </p:pic>
      <p:sp>
        <p:nvSpPr>
          <p:cNvPr id="9" name="Zástupný obsah 2">
            <a:extLst>
              <a:ext uri="{FF2B5EF4-FFF2-40B4-BE49-F238E27FC236}">
                <a16:creationId xmlns:a16="http://schemas.microsoft.com/office/drawing/2014/main" id="{642F78FB-187E-242A-1CF3-F2E66BBFE171}"/>
              </a:ext>
            </a:extLst>
          </p:cNvPr>
          <p:cNvSpPr txBox="1">
            <a:spLocks/>
          </p:cNvSpPr>
          <p:nvPr/>
        </p:nvSpPr>
        <p:spPr>
          <a:xfrm>
            <a:off x="358750" y="947601"/>
            <a:ext cx="5563586" cy="5427117"/>
          </a:xfrm>
          <a:prstGeom prst="rect">
            <a:avLst/>
          </a:prstGeom>
        </p:spPr>
        <p:txBody>
          <a:bodyPr vert="horz" lIns="91440" tIns="45720" rIns="91440" bIns="45720" numCol="1" spcCol="72000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buClr>
                <a:srgbClr val="FE4C00"/>
              </a:buClr>
              <a:buNone/>
            </a:pPr>
            <a:r>
              <a:rPr lang="cs-CZ" sz="1200" b="1" dirty="0">
                <a:solidFill>
                  <a:srgbClr val="FE4C00"/>
                </a:solidFill>
                <a:latin typeface="Helvetica"/>
                <a:ea typeface="Calibri"/>
                <a:cs typeface="Poppins"/>
              </a:rPr>
              <a:t>ZPRÁVY Z CENTRÁLY</a:t>
            </a:r>
          </a:p>
          <a:p>
            <a:pPr algn="just">
              <a:lnSpc>
                <a:spcPct val="150000"/>
              </a:lnSpc>
              <a:buClr>
                <a:srgbClr val="FE4C00"/>
              </a:buClr>
            </a:pPr>
            <a:r>
              <a:rPr lang="cs-CZ" sz="1100" b="1" dirty="0">
                <a:solidFill>
                  <a:srgbClr val="FE4C00"/>
                </a:solidFill>
                <a:latin typeface="Helvetica"/>
                <a:ea typeface="Calibri"/>
                <a:cs typeface="Poppins"/>
              </a:rPr>
              <a:t>Výroba</a:t>
            </a:r>
            <a:r>
              <a:rPr lang="cs-CZ" sz="1100" dirty="0">
                <a:latin typeface="Helvetica"/>
                <a:ea typeface="Calibri"/>
                <a:cs typeface="Poppins"/>
              </a:rPr>
              <a:t> – Naplněna objednávkami na maximální kapacitu a probíhá efektivně; lakovna za 1. pololetí 2026 zvládla objem srovnatelný s celým rokem 2025.</a:t>
            </a:r>
          </a:p>
          <a:p>
            <a:pPr algn="just">
              <a:lnSpc>
                <a:spcPct val="150000"/>
              </a:lnSpc>
              <a:buClr>
                <a:srgbClr val="FE4C00"/>
              </a:buClr>
            </a:pPr>
            <a:r>
              <a:rPr lang="cs-CZ" sz="1100" b="1" dirty="0">
                <a:solidFill>
                  <a:srgbClr val="FE4C00"/>
                </a:solidFill>
                <a:latin typeface="Helvetica"/>
                <a:ea typeface="Calibri"/>
                <a:cs typeface="Poppins"/>
              </a:rPr>
              <a:t>Objednávky</a:t>
            </a:r>
            <a:r>
              <a:rPr lang="cs-CZ" sz="1100" dirty="0">
                <a:latin typeface="Helvetica"/>
                <a:ea typeface="Calibri"/>
                <a:cs typeface="Poppins"/>
              </a:rPr>
              <a:t> – Objednávky rostou a management vidí další akceleraci růstu ve zbytku roku 2026.</a:t>
            </a:r>
          </a:p>
          <a:p>
            <a:pPr algn="just">
              <a:lnSpc>
                <a:spcPct val="150000"/>
              </a:lnSpc>
              <a:buClr>
                <a:srgbClr val="FE4C00"/>
              </a:buClr>
            </a:pPr>
            <a:r>
              <a:rPr lang="cs-CZ" sz="1100" b="1" dirty="0">
                <a:solidFill>
                  <a:srgbClr val="FE4C00"/>
                </a:solidFill>
                <a:latin typeface="Helvetica"/>
                <a:ea typeface="Calibri"/>
                <a:cs typeface="Poppins"/>
              </a:rPr>
              <a:t>Nový výrobní závod</a:t>
            </a:r>
            <a:r>
              <a:rPr lang="cs-CZ" sz="1100" dirty="0">
                <a:latin typeface="Helvetica"/>
                <a:ea typeface="Calibri"/>
                <a:cs typeface="Poppins"/>
              </a:rPr>
              <a:t> – Byla podána žádost o stavební povolení.</a:t>
            </a:r>
          </a:p>
          <a:p>
            <a:pPr algn="just">
              <a:lnSpc>
                <a:spcPct val="150000"/>
              </a:lnSpc>
              <a:buClr>
                <a:srgbClr val="FE4C00"/>
              </a:buClr>
            </a:pPr>
            <a:r>
              <a:rPr lang="cs-CZ" sz="1100" b="1" dirty="0">
                <a:solidFill>
                  <a:srgbClr val="FE4C00"/>
                </a:solidFill>
                <a:latin typeface="Helvetica"/>
                <a:ea typeface="Calibri"/>
                <a:cs typeface="Poppins"/>
              </a:rPr>
              <a:t>Odkup minoritního podílu</a:t>
            </a:r>
            <a:r>
              <a:rPr lang="cs-CZ" sz="1100" dirty="0">
                <a:latin typeface="Helvetica"/>
                <a:ea typeface="Calibri"/>
                <a:cs typeface="Poppins"/>
              </a:rPr>
              <a:t> – Odkoupili jsme zbývajících 30 % ve společnosti Trius (nyní mmcité wood); společnost je nyní 100% vlastněna mateřskou společností a plně konsolidována.</a:t>
            </a:r>
          </a:p>
          <a:p>
            <a:pPr algn="just">
              <a:lnSpc>
                <a:spcPct val="150000"/>
              </a:lnSpc>
              <a:buClr>
                <a:srgbClr val="FE4C00"/>
              </a:buClr>
            </a:pPr>
            <a:r>
              <a:rPr lang="cs-CZ" sz="1100" b="1" dirty="0">
                <a:solidFill>
                  <a:srgbClr val="FE4C00"/>
                </a:solidFill>
                <a:latin typeface="Helvetica"/>
                <a:ea typeface="Calibri"/>
                <a:cs typeface="Poppins"/>
              </a:rPr>
              <a:t>Cash flow</a:t>
            </a:r>
            <a:r>
              <a:rPr lang="cs-CZ" sz="1100" dirty="0">
                <a:latin typeface="Helvetica"/>
                <a:ea typeface="Calibri"/>
                <a:cs typeface="Poppins"/>
              </a:rPr>
              <a:t> – Lepší cash flow díky vyšším zálohám; prostředky byly využity na odkup menšinového podílu a na investice.</a:t>
            </a:r>
          </a:p>
          <a:p>
            <a:pPr algn="just">
              <a:lnSpc>
                <a:spcPct val="150000"/>
              </a:lnSpc>
              <a:buClr>
                <a:srgbClr val="FE4C00"/>
              </a:buClr>
            </a:pPr>
            <a:r>
              <a:rPr lang="cs-CZ" sz="1100" b="1" dirty="0">
                <a:solidFill>
                  <a:srgbClr val="FE4C00"/>
                </a:solidFill>
                <a:latin typeface="Helvetica"/>
                <a:ea typeface="Calibri"/>
                <a:cs typeface="Poppins"/>
              </a:rPr>
              <a:t>Dividenda</a:t>
            </a:r>
            <a:r>
              <a:rPr lang="cs-CZ" sz="1100" dirty="0">
                <a:latin typeface="Helvetica"/>
                <a:ea typeface="Calibri"/>
                <a:cs typeface="Poppins"/>
              </a:rPr>
              <a:t> – K výplatě dividendy dojde 15. 9. 2026.</a:t>
            </a:r>
          </a:p>
        </p:txBody>
      </p:sp>
      <p:sp>
        <p:nvSpPr>
          <p:cNvPr id="11" name="Zástupný symbol pro číslo snímku 8">
            <a:extLst>
              <a:ext uri="{FF2B5EF4-FFF2-40B4-BE49-F238E27FC236}">
                <a16:creationId xmlns:a16="http://schemas.microsoft.com/office/drawing/2014/main" id="{96A5F3CC-6FB0-15EC-D844-4314E9202D23}"/>
              </a:ext>
            </a:extLst>
          </p:cNvPr>
          <p:cNvSpPr>
            <a:spLocks noGrp="1"/>
          </p:cNvSpPr>
          <p:nvPr>
            <p:ph type="sldNum" sz="quarter" idx="12"/>
          </p:nvPr>
        </p:nvSpPr>
        <p:spPr>
          <a:xfrm>
            <a:off x="8931649" y="6492875"/>
            <a:ext cx="2743200" cy="365125"/>
          </a:xfrm>
        </p:spPr>
        <p:txBody>
          <a:bodyPr/>
          <a:lstStyle/>
          <a:p>
            <a:fld id="{9481D71F-05E3-1440-AD72-56E598A50FED}" type="slidenum">
              <a:rPr lang="cs-CZ" sz="800" b="1" smtClean="0">
                <a:solidFill>
                  <a:schemeClr val="tx1"/>
                </a:solidFill>
                <a:latin typeface="Helvetica" pitchFamily="2" charset="0"/>
              </a:rPr>
              <a:pPr/>
              <a:t>7</a:t>
            </a:fld>
            <a:endParaRPr lang="cs-CZ" sz="800" b="1">
              <a:solidFill>
                <a:schemeClr val="tx1"/>
              </a:solidFill>
              <a:latin typeface="Helvetica" pitchFamily="2" charset="0"/>
            </a:endParaRPr>
          </a:p>
        </p:txBody>
      </p:sp>
      <p:sp>
        <p:nvSpPr>
          <p:cNvPr id="12" name="Zástupný obsah 2">
            <a:extLst>
              <a:ext uri="{FF2B5EF4-FFF2-40B4-BE49-F238E27FC236}">
                <a16:creationId xmlns:a16="http://schemas.microsoft.com/office/drawing/2014/main" id="{1A7A1511-9FFA-1C2A-8D52-A4A19C674C44}"/>
              </a:ext>
            </a:extLst>
          </p:cNvPr>
          <p:cNvSpPr txBox="1">
            <a:spLocks/>
          </p:cNvSpPr>
          <p:nvPr/>
        </p:nvSpPr>
        <p:spPr>
          <a:xfrm>
            <a:off x="358748" y="6502315"/>
            <a:ext cx="1913860" cy="35568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70000"/>
              </a:lnSpc>
              <a:spcBef>
                <a:spcPts val="0"/>
              </a:spcBef>
              <a:spcAft>
                <a:spcPts val="600"/>
              </a:spcAft>
              <a:buFont typeface="Arial" panose="020B0604020202020204" pitchFamily="34" charset="0"/>
              <a:buNone/>
            </a:pPr>
            <a:r>
              <a:rPr lang="cs-CZ" sz="800" b="1">
                <a:latin typeface="Helvetica" pitchFamily="2" charset="0"/>
              </a:rPr>
              <a:t>PREZENTACE PRO INVESTORY</a:t>
            </a:r>
          </a:p>
        </p:txBody>
      </p:sp>
      <p:sp>
        <p:nvSpPr>
          <p:cNvPr id="2" name="Zástupný obsah 2">
            <a:extLst>
              <a:ext uri="{FF2B5EF4-FFF2-40B4-BE49-F238E27FC236}">
                <a16:creationId xmlns:a16="http://schemas.microsoft.com/office/drawing/2014/main" id="{5B90DBD5-8307-5F30-80DD-E67191EEE6EA}"/>
              </a:ext>
            </a:extLst>
          </p:cNvPr>
          <p:cNvSpPr txBox="1">
            <a:spLocks/>
          </p:cNvSpPr>
          <p:nvPr/>
        </p:nvSpPr>
        <p:spPr>
          <a:xfrm>
            <a:off x="6096000" y="947602"/>
            <a:ext cx="5737251" cy="5037212"/>
          </a:xfrm>
          <a:prstGeom prst="rect">
            <a:avLst/>
          </a:prstGeom>
        </p:spPr>
        <p:txBody>
          <a:bodyPr vert="horz" lIns="91440" tIns="45720" rIns="91440" bIns="45720" numCol="1" spcCol="72000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buClr>
                <a:srgbClr val="FE4C00"/>
              </a:buClr>
              <a:buNone/>
            </a:pPr>
            <a:r>
              <a:rPr lang="cs-CZ" sz="1200" b="1" dirty="0">
                <a:solidFill>
                  <a:srgbClr val="FE4C00"/>
                </a:solidFill>
                <a:latin typeface="Helvetica"/>
                <a:ea typeface="Calibri"/>
                <a:cs typeface="Poppins"/>
              </a:rPr>
              <a:t>KOMENTÁŘ K VYBRANÝM POBOČKÁM</a:t>
            </a:r>
          </a:p>
          <a:p>
            <a:pPr algn="just">
              <a:lnSpc>
                <a:spcPct val="150000"/>
              </a:lnSpc>
              <a:buClr>
                <a:srgbClr val="FE4C00"/>
              </a:buClr>
            </a:pPr>
            <a:r>
              <a:rPr lang="cs-CZ" sz="1100" b="1" dirty="0">
                <a:solidFill>
                  <a:srgbClr val="FE4C00"/>
                </a:solidFill>
                <a:latin typeface="Helvetica"/>
                <a:ea typeface="Calibri"/>
                <a:cs typeface="Poppins"/>
              </a:rPr>
              <a:t>ČR a Slovensko</a:t>
            </a:r>
            <a:r>
              <a:rPr lang="cs-CZ" sz="1100" dirty="0">
                <a:latin typeface="Helvetica"/>
                <a:ea typeface="Calibri"/>
                <a:cs typeface="Poppins"/>
              </a:rPr>
              <a:t> – Silné výsledky díky blížícím se volbám. Riziko poklesu tržeb po volbách v příštím roce by měl vynahradit růst dalších trhů (Rumunsko, Maďarsko, Rakousko, Německo).</a:t>
            </a:r>
          </a:p>
          <a:p>
            <a:pPr algn="just">
              <a:lnSpc>
                <a:spcPct val="150000"/>
              </a:lnSpc>
              <a:buClr>
                <a:srgbClr val="FE4C00"/>
              </a:buClr>
            </a:pPr>
            <a:r>
              <a:rPr lang="cs-CZ" sz="1100" b="1" dirty="0">
                <a:solidFill>
                  <a:srgbClr val="FE4C00"/>
                </a:solidFill>
                <a:latin typeface="Helvetica"/>
                <a:ea typeface="Calibri"/>
                <a:cs typeface="Poppins"/>
              </a:rPr>
              <a:t>USA</a:t>
            </a:r>
            <a:r>
              <a:rPr lang="cs-CZ" sz="1100" dirty="0">
                <a:latin typeface="Helvetica"/>
                <a:ea typeface="Calibri"/>
                <a:cs typeface="Poppins"/>
              </a:rPr>
              <a:t> – Probíhají výrazné investice: vstup do nových trhů, posilování obchodních týmů a pronájem nové haly.</a:t>
            </a:r>
          </a:p>
          <a:p>
            <a:pPr algn="just">
              <a:lnSpc>
                <a:spcPct val="150000"/>
              </a:lnSpc>
              <a:buClr>
                <a:srgbClr val="FE4C00"/>
              </a:buClr>
            </a:pPr>
            <a:r>
              <a:rPr lang="cs-CZ" sz="1100" b="1" dirty="0">
                <a:solidFill>
                  <a:srgbClr val="FE4C00"/>
                </a:solidFill>
                <a:latin typeface="Helvetica"/>
                <a:ea typeface="Calibri"/>
                <a:cs typeface="Poppins"/>
              </a:rPr>
              <a:t>Německo</a:t>
            </a:r>
            <a:r>
              <a:rPr lang="cs-CZ" sz="1100" dirty="0">
                <a:latin typeface="Helvetica"/>
                <a:ea typeface="Calibri"/>
                <a:cs typeface="Poppins"/>
              </a:rPr>
              <a:t> – Očekáváme nárůst tržeb v roce 2027 díky založení vlastní pobočky.</a:t>
            </a:r>
          </a:p>
          <a:p>
            <a:pPr algn="just">
              <a:lnSpc>
                <a:spcPct val="150000"/>
              </a:lnSpc>
              <a:buClr>
                <a:srgbClr val="FE4C00"/>
              </a:buClr>
            </a:pPr>
            <a:r>
              <a:rPr lang="cs-CZ" sz="1100" b="1" dirty="0">
                <a:solidFill>
                  <a:srgbClr val="FE4C00"/>
                </a:solidFill>
                <a:latin typeface="Helvetica"/>
                <a:ea typeface="Calibri"/>
                <a:cs typeface="Poppins"/>
              </a:rPr>
              <a:t>Maďarsko</a:t>
            </a:r>
            <a:r>
              <a:rPr lang="cs-CZ" sz="1100" dirty="0">
                <a:latin typeface="Helvetica"/>
                <a:ea typeface="Calibri"/>
                <a:cs typeface="Poppins"/>
              </a:rPr>
              <a:t> – Nárůst očekáváme po příchodu nové vlády a nových investicích z EU (rozmražení eurofondů).</a:t>
            </a:r>
          </a:p>
          <a:p>
            <a:pPr algn="just">
              <a:lnSpc>
                <a:spcPct val="150000"/>
              </a:lnSpc>
              <a:buClr>
                <a:srgbClr val="FE4C00"/>
              </a:buClr>
            </a:pPr>
            <a:r>
              <a:rPr lang="cs-CZ" sz="1100" b="1" dirty="0">
                <a:solidFill>
                  <a:srgbClr val="FE4C00"/>
                </a:solidFill>
                <a:latin typeface="Helvetica"/>
                <a:ea typeface="Calibri"/>
                <a:cs typeface="Poppins"/>
              </a:rPr>
              <a:t>Kovostal</a:t>
            </a:r>
            <a:r>
              <a:rPr lang="cs-CZ" sz="1100" dirty="0">
                <a:latin typeface="Helvetica"/>
                <a:ea typeface="Calibri"/>
                <a:cs typeface="Poppins"/>
              </a:rPr>
              <a:t> – Tržby na úrovni minulého roku, EBITDA v kladné nule. Nákup nových technologií za 7 </a:t>
            </a:r>
            <a:r>
              <a:rPr lang="cs-CZ" sz="1100" dirty="0" err="1">
                <a:latin typeface="Helvetica"/>
                <a:ea typeface="Calibri"/>
                <a:cs typeface="Poppins"/>
              </a:rPr>
              <a:t>mio</a:t>
            </a:r>
            <a:r>
              <a:rPr lang="cs-CZ" sz="1100" dirty="0">
                <a:latin typeface="Helvetica"/>
                <a:ea typeface="Calibri"/>
                <a:cs typeface="Poppins"/>
              </a:rPr>
              <a:t>. Kč, které budou v hluchých měsících zajišťovat část kovovýroby pro mmcité (zefektivnění výroby a supply chainu).</a:t>
            </a:r>
          </a:p>
        </p:txBody>
      </p:sp>
    </p:spTree>
    <p:extLst>
      <p:ext uri="{BB962C8B-B14F-4D97-AF65-F5344CB8AC3E}">
        <p14:creationId xmlns:p14="http://schemas.microsoft.com/office/powerpoint/2010/main" val="2948850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842162-A1DE-5648-B7B6-176290E4D365}"/>
            </a:ext>
          </a:extLst>
        </p:cNvPr>
        <p:cNvGrpSpPr/>
        <p:nvPr/>
      </p:nvGrpSpPr>
      <p:grpSpPr>
        <a:xfrm>
          <a:off x="0" y="0"/>
          <a:ext cx="0" cy="0"/>
          <a:chOff x="0" y="0"/>
          <a:chExt cx="0" cy="0"/>
        </a:xfrm>
      </p:grpSpPr>
      <p:sp>
        <p:nvSpPr>
          <p:cNvPr id="4" name="TextovéPole 3">
            <a:extLst>
              <a:ext uri="{FF2B5EF4-FFF2-40B4-BE49-F238E27FC236}">
                <a16:creationId xmlns:a16="http://schemas.microsoft.com/office/drawing/2014/main" id="{933A0309-AF86-1DBA-306E-64A9B0292E90}"/>
              </a:ext>
            </a:extLst>
          </p:cNvPr>
          <p:cNvSpPr txBox="1"/>
          <p:nvPr/>
        </p:nvSpPr>
        <p:spPr>
          <a:xfrm>
            <a:off x="358748" y="355685"/>
            <a:ext cx="5857117" cy="400110"/>
          </a:xfrm>
          <a:prstGeom prst="rect">
            <a:avLst/>
          </a:prstGeom>
          <a:noFill/>
        </p:spPr>
        <p:txBody>
          <a:bodyPr wrap="square" rtlCol="0">
            <a:spAutoFit/>
          </a:bodyPr>
          <a:lstStyle/>
          <a:p>
            <a:r>
              <a:rPr lang="cs-CZ" sz="2000" b="1">
                <a:latin typeface="Helvetica"/>
                <a:cs typeface="Helvetica"/>
              </a:rPr>
              <a:t>VÝHLED NA ROK 2026</a:t>
            </a:r>
          </a:p>
        </p:txBody>
      </p:sp>
      <p:pic>
        <p:nvPicPr>
          <p:cNvPr id="11" name="Obrázek 10">
            <a:extLst>
              <a:ext uri="{FF2B5EF4-FFF2-40B4-BE49-F238E27FC236}">
                <a16:creationId xmlns:a16="http://schemas.microsoft.com/office/drawing/2014/main" id="{C0D0AEB6-D355-6173-CDB8-3F9C338BC539}"/>
              </a:ext>
            </a:extLst>
          </p:cNvPr>
          <p:cNvPicPr>
            <a:picLocks noChangeAspect="1"/>
          </p:cNvPicPr>
          <p:nvPr/>
        </p:nvPicPr>
        <p:blipFill>
          <a:blip r:embed="rId2"/>
          <a:stretch>
            <a:fillRect/>
          </a:stretch>
        </p:blipFill>
        <p:spPr>
          <a:xfrm>
            <a:off x="10649390" y="329609"/>
            <a:ext cx="1025459" cy="443135"/>
          </a:xfrm>
          <a:prstGeom prst="rect">
            <a:avLst/>
          </a:prstGeom>
        </p:spPr>
      </p:pic>
      <p:sp>
        <p:nvSpPr>
          <p:cNvPr id="2" name="Zástupný symbol pro číslo snímku 8">
            <a:extLst>
              <a:ext uri="{FF2B5EF4-FFF2-40B4-BE49-F238E27FC236}">
                <a16:creationId xmlns:a16="http://schemas.microsoft.com/office/drawing/2014/main" id="{3FB6119B-1D50-18D7-36DB-1D517E5700DC}"/>
              </a:ext>
            </a:extLst>
          </p:cNvPr>
          <p:cNvSpPr>
            <a:spLocks noGrp="1"/>
          </p:cNvSpPr>
          <p:nvPr>
            <p:ph type="sldNum" sz="quarter" idx="12"/>
          </p:nvPr>
        </p:nvSpPr>
        <p:spPr>
          <a:xfrm>
            <a:off x="8931649" y="6492875"/>
            <a:ext cx="2743200" cy="365125"/>
          </a:xfrm>
        </p:spPr>
        <p:txBody>
          <a:bodyPr/>
          <a:lstStyle/>
          <a:p>
            <a:fld id="{9481D71F-05E3-1440-AD72-56E598A50FED}" type="slidenum">
              <a:rPr lang="cs-CZ" sz="800" b="1" smtClean="0">
                <a:solidFill>
                  <a:schemeClr val="tx1"/>
                </a:solidFill>
                <a:latin typeface="Helvetica"/>
                <a:cs typeface="Helvetica"/>
              </a:rPr>
              <a:pPr/>
              <a:t>8</a:t>
            </a:fld>
            <a:endParaRPr lang="cs-CZ" sz="800" b="1">
              <a:solidFill>
                <a:schemeClr val="tx1"/>
              </a:solidFill>
              <a:latin typeface="Helvetica"/>
              <a:cs typeface="Helvetica"/>
            </a:endParaRPr>
          </a:p>
        </p:txBody>
      </p:sp>
      <p:sp>
        <p:nvSpPr>
          <p:cNvPr id="8" name="Zástupný obsah 2">
            <a:extLst>
              <a:ext uri="{FF2B5EF4-FFF2-40B4-BE49-F238E27FC236}">
                <a16:creationId xmlns:a16="http://schemas.microsoft.com/office/drawing/2014/main" id="{37CBAAFE-9EBD-1396-8BC5-04931A4C5D89}"/>
              </a:ext>
            </a:extLst>
          </p:cNvPr>
          <p:cNvSpPr txBox="1">
            <a:spLocks/>
          </p:cNvSpPr>
          <p:nvPr/>
        </p:nvSpPr>
        <p:spPr>
          <a:xfrm>
            <a:off x="358748" y="6502315"/>
            <a:ext cx="1913860" cy="35568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70000"/>
              </a:lnSpc>
              <a:spcBef>
                <a:spcPts val="0"/>
              </a:spcBef>
              <a:spcAft>
                <a:spcPts val="600"/>
              </a:spcAft>
              <a:buFont typeface="Arial" panose="020B0604020202020204" pitchFamily="34" charset="0"/>
              <a:buNone/>
            </a:pPr>
            <a:r>
              <a:rPr lang="cs-CZ" sz="800" b="1">
                <a:latin typeface="Helvetica"/>
                <a:cs typeface="Helvetica"/>
              </a:rPr>
              <a:t>PREZENTACE PRO INVESTORY</a:t>
            </a:r>
          </a:p>
        </p:txBody>
      </p:sp>
      <p:graphicFrame>
        <p:nvGraphicFramePr>
          <p:cNvPr id="6" name="Tabulka 5">
            <a:extLst>
              <a:ext uri="{FF2B5EF4-FFF2-40B4-BE49-F238E27FC236}">
                <a16:creationId xmlns:a16="http://schemas.microsoft.com/office/drawing/2014/main" id="{0B3DB75D-BFD6-B0BF-67D7-2D39B352B9D4}"/>
              </a:ext>
            </a:extLst>
          </p:cNvPr>
          <p:cNvGraphicFramePr>
            <a:graphicFrameLocks noGrp="1"/>
          </p:cNvGraphicFramePr>
          <p:nvPr>
            <p:extLst>
              <p:ext uri="{D42A27DB-BD31-4B8C-83A1-F6EECF244321}">
                <p14:modId xmlns:p14="http://schemas.microsoft.com/office/powerpoint/2010/main" val="505496633"/>
              </p:ext>
            </p:extLst>
          </p:nvPr>
        </p:nvGraphicFramePr>
        <p:xfrm>
          <a:off x="467895" y="1015434"/>
          <a:ext cx="5217777" cy="914967"/>
        </p:xfrm>
        <a:graphic>
          <a:graphicData uri="http://schemas.openxmlformats.org/drawingml/2006/table">
            <a:tbl>
              <a:tblPr/>
              <a:tblGrid>
                <a:gridCol w="1645385">
                  <a:extLst>
                    <a:ext uri="{9D8B030D-6E8A-4147-A177-3AD203B41FA5}">
                      <a16:colId xmlns:a16="http://schemas.microsoft.com/office/drawing/2014/main" val="1978186107"/>
                    </a:ext>
                  </a:extLst>
                </a:gridCol>
                <a:gridCol w="1310640">
                  <a:extLst>
                    <a:ext uri="{9D8B030D-6E8A-4147-A177-3AD203B41FA5}">
                      <a16:colId xmlns:a16="http://schemas.microsoft.com/office/drawing/2014/main" val="2556655432"/>
                    </a:ext>
                  </a:extLst>
                </a:gridCol>
                <a:gridCol w="1030015">
                  <a:extLst>
                    <a:ext uri="{9D8B030D-6E8A-4147-A177-3AD203B41FA5}">
                      <a16:colId xmlns:a16="http://schemas.microsoft.com/office/drawing/2014/main" val="2786901031"/>
                    </a:ext>
                  </a:extLst>
                </a:gridCol>
                <a:gridCol w="1231737">
                  <a:extLst>
                    <a:ext uri="{9D8B030D-6E8A-4147-A177-3AD203B41FA5}">
                      <a16:colId xmlns:a16="http://schemas.microsoft.com/office/drawing/2014/main" val="3868928128"/>
                    </a:ext>
                  </a:extLst>
                </a:gridCol>
              </a:tblGrid>
              <a:tr h="304989">
                <a:tc>
                  <a:txBody>
                    <a:bodyPr/>
                    <a:lstStyle/>
                    <a:p>
                      <a:pPr marL="36000" algn="l" rtl="0" fontAlgn="ctr">
                        <a:buNone/>
                      </a:pPr>
                      <a:r>
                        <a:rPr lang="cs-CZ" sz="1200" b="1" i="0" u="none" strike="noStrike" dirty="0">
                          <a:solidFill>
                            <a:srgbClr val="FE4C00"/>
                          </a:solidFill>
                          <a:effectLst/>
                          <a:latin typeface="Helvetica"/>
                          <a:cs typeface="Helvetica"/>
                        </a:rPr>
                        <a:t>Ukazatel (</a:t>
                      </a:r>
                      <a:r>
                        <a:rPr lang="cs-CZ" sz="1200" b="1" i="0" u="none" strike="noStrike" dirty="0" err="1">
                          <a:solidFill>
                            <a:srgbClr val="FE4C00"/>
                          </a:solidFill>
                          <a:effectLst/>
                          <a:latin typeface="Helvetica"/>
                          <a:cs typeface="Helvetica"/>
                        </a:rPr>
                        <a:t>mio</a:t>
                      </a:r>
                      <a:r>
                        <a:rPr lang="cs-CZ" sz="1200" b="1" i="0" u="none" strike="noStrike" dirty="0">
                          <a:solidFill>
                            <a:srgbClr val="FE4C00"/>
                          </a:solidFill>
                          <a:effectLst/>
                          <a:latin typeface="Helvetica"/>
                          <a:cs typeface="Helvetica"/>
                        </a:rPr>
                        <a:t>. CZK)</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6000" algn="ctr" rtl="0" fontAlgn="ctr">
                        <a:buNone/>
                      </a:pPr>
                      <a:r>
                        <a:rPr lang="cs-CZ" sz="1200" b="1" i="0" u="none" strike="noStrike">
                          <a:solidFill>
                            <a:srgbClr val="FE4C00"/>
                          </a:solidFill>
                          <a:effectLst/>
                          <a:latin typeface="Helvetica"/>
                          <a:cs typeface="Helvetica"/>
                        </a:rPr>
                        <a:t>Plán 2026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6000" algn="ctr" rtl="0" fontAlgn="ctr">
                        <a:buNone/>
                      </a:pPr>
                      <a:r>
                        <a:rPr lang="cs-CZ" sz="1200" b="1" i="0" u="none" strike="noStrike" err="1">
                          <a:solidFill>
                            <a:srgbClr val="FE4C00"/>
                          </a:solidFill>
                          <a:effectLst/>
                          <a:latin typeface="Helvetica"/>
                          <a:cs typeface="Helvetica"/>
                        </a:rPr>
                        <a:t>YoY</a:t>
                      </a:r>
                      <a:endParaRPr lang="cs-CZ" sz="1200" b="1" i="0" u="none" strike="noStrike">
                        <a:solidFill>
                          <a:srgbClr val="FE4C00"/>
                        </a:solidFill>
                        <a:effectLst/>
                        <a:latin typeface="Helvetica"/>
                        <a:cs typeface="Helvetica"/>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6000" algn="ctr" rtl="0" fontAlgn="ctr">
                        <a:buNone/>
                      </a:pPr>
                      <a:r>
                        <a:rPr lang="cs-CZ" sz="1200" b="1" i="0" u="none" strike="noStrike">
                          <a:solidFill>
                            <a:srgbClr val="FE4C00"/>
                          </a:solidFill>
                          <a:effectLst/>
                          <a:latin typeface="Helvetica"/>
                          <a:cs typeface="Helvetica"/>
                        </a:rPr>
                        <a:t>2025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7121286"/>
                  </a:ext>
                </a:extLst>
              </a:tr>
              <a:tr h="304989">
                <a:tc>
                  <a:txBody>
                    <a:bodyPr/>
                    <a:lstStyle/>
                    <a:p>
                      <a:pPr marL="36000" algn="l" rtl="0" fontAlgn="b">
                        <a:buNone/>
                      </a:pPr>
                      <a:r>
                        <a:rPr lang="cs-CZ" sz="1200" b="0" i="0" u="none" strike="noStrike">
                          <a:solidFill>
                            <a:srgbClr val="000000"/>
                          </a:solidFill>
                          <a:effectLst/>
                          <a:latin typeface="Helvetica"/>
                          <a:cs typeface="Helvetica"/>
                        </a:rPr>
                        <a:t>Tržby</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b">
                        <a:buNone/>
                      </a:pPr>
                      <a:r>
                        <a:rPr lang="cs-CZ" sz="1100" b="0" i="0" u="none" strike="noStrike">
                          <a:solidFill>
                            <a:srgbClr val="000000"/>
                          </a:solidFill>
                          <a:effectLst/>
                          <a:latin typeface="Arial" panose="020B0604020202020204" pitchFamily="34" charset="0"/>
                        </a:rPr>
                        <a:t>1 250 – 1 350</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buNone/>
                      </a:pPr>
                      <a:r>
                        <a:rPr lang="cs-CZ" sz="1100" b="0" i="0" u="none" strike="noStrike">
                          <a:solidFill>
                            <a:srgbClr val="000000"/>
                          </a:solidFill>
                          <a:effectLst/>
                          <a:latin typeface="Arial" panose="020B0604020202020204" pitchFamily="34" charset="0"/>
                        </a:rPr>
                        <a:t>4 – 12 %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b">
                        <a:buNone/>
                      </a:pPr>
                      <a:r>
                        <a:rPr lang="cs-CZ" sz="1100" b="0" i="0" u="none" strike="noStrike">
                          <a:solidFill>
                            <a:srgbClr val="000000"/>
                          </a:solidFill>
                          <a:effectLst/>
                          <a:latin typeface="Arial" panose="020B0604020202020204" pitchFamily="34" charset="0"/>
                        </a:rPr>
                        <a:t>1 203</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extLst>
                  <a:ext uri="{0D108BD9-81ED-4DB2-BD59-A6C34878D82A}">
                    <a16:rowId xmlns:a16="http://schemas.microsoft.com/office/drawing/2014/main" val="1907569098"/>
                  </a:ext>
                </a:extLst>
              </a:tr>
              <a:tr h="304989">
                <a:tc>
                  <a:txBody>
                    <a:bodyPr/>
                    <a:lstStyle/>
                    <a:p>
                      <a:pPr marL="36000" algn="l" rtl="0" fontAlgn="b">
                        <a:buNone/>
                      </a:pPr>
                      <a:r>
                        <a:rPr lang="cs-CZ" sz="1200" b="0" i="0" u="none" strike="noStrike">
                          <a:solidFill>
                            <a:srgbClr val="000000"/>
                          </a:solidFill>
                          <a:effectLst/>
                          <a:latin typeface="Helvetica"/>
                          <a:cs typeface="Helvetica"/>
                        </a:rPr>
                        <a:t>EBITDA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buNone/>
                      </a:pPr>
                      <a:r>
                        <a:rPr lang="cs-CZ" sz="1100" b="0" i="0" u="none" strike="noStrike">
                          <a:solidFill>
                            <a:srgbClr val="000000"/>
                          </a:solidFill>
                          <a:effectLst/>
                          <a:latin typeface="Arial" panose="020B0604020202020204" pitchFamily="34" charset="0"/>
                        </a:rPr>
                        <a:t>83 – 87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cs-CZ" sz="1100" b="0" i="0" u="none" strike="noStrike">
                          <a:solidFill>
                            <a:srgbClr val="000000"/>
                          </a:solidFill>
                          <a:effectLst/>
                          <a:latin typeface="Arial" panose="020B0604020202020204" pitchFamily="34" charset="0"/>
                        </a:rPr>
                        <a:t>1 – 6 %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buNone/>
                      </a:pPr>
                      <a:r>
                        <a:rPr lang="cs-CZ" sz="1100" b="0" i="0" u="none" strike="noStrike">
                          <a:solidFill>
                            <a:srgbClr val="000000"/>
                          </a:solidFill>
                          <a:effectLst/>
                          <a:latin typeface="Arial" panose="020B0604020202020204" pitchFamily="34" charset="0"/>
                        </a:rPr>
                        <a:t>82</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7246510"/>
                  </a:ext>
                </a:extLst>
              </a:tr>
            </a:tbl>
          </a:graphicData>
        </a:graphic>
      </p:graphicFrame>
      <p:sp>
        <p:nvSpPr>
          <p:cNvPr id="10" name="Zástupný obsah 2">
            <a:extLst>
              <a:ext uri="{FF2B5EF4-FFF2-40B4-BE49-F238E27FC236}">
                <a16:creationId xmlns:a16="http://schemas.microsoft.com/office/drawing/2014/main" id="{D01923F1-EA43-7742-CD8C-6184A84C0AA2}"/>
              </a:ext>
            </a:extLst>
          </p:cNvPr>
          <p:cNvSpPr txBox="1">
            <a:spLocks/>
          </p:cNvSpPr>
          <p:nvPr/>
        </p:nvSpPr>
        <p:spPr>
          <a:xfrm>
            <a:off x="5817733" y="973099"/>
            <a:ext cx="5857116" cy="5570609"/>
          </a:xfrm>
          <a:prstGeom prst="rect">
            <a:avLst/>
          </a:prstGeom>
        </p:spPr>
        <p:txBody>
          <a:bodyPr vert="horz" lIns="91440" tIns="45720" rIns="91440" bIns="45720" numCol="1" spcCol="180000" rtlCol="0" anchor="t">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50000"/>
              </a:lnSpc>
              <a:buClr>
                <a:srgbClr val="FE4C00"/>
              </a:buClr>
            </a:pPr>
            <a:r>
              <a:rPr lang="cs-CZ" sz="1100" b="1" dirty="0">
                <a:solidFill>
                  <a:srgbClr val="FE4C00"/>
                </a:solidFill>
                <a:latin typeface="Helvetica"/>
                <a:ea typeface="Calibri"/>
                <a:cs typeface="Poppins"/>
              </a:rPr>
              <a:t>Po silném 1. pololetí 2026 (tržby +17,22 % na 563 585 tis. Kč, EBITDA +36,56 % na 30 074 tis. Kč) potvrzujeme celoroční výhled tržeb i EBITDA – management v tuto chvíli cílí na horní hranici pásma.</a:t>
            </a:r>
          </a:p>
          <a:p>
            <a:pPr algn="just">
              <a:lnSpc>
                <a:spcPct val="150000"/>
              </a:lnSpc>
              <a:buClr>
                <a:srgbClr val="FE4C00"/>
              </a:buClr>
            </a:pPr>
            <a:r>
              <a:rPr lang="cs-CZ" sz="1100" b="1" dirty="0">
                <a:solidFill>
                  <a:srgbClr val="FE4C00"/>
                </a:solidFill>
                <a:latin typeface="Helvetica"/>
                <a:ea typeface="Calibri"/>
                <a:cs typeface="Poppins"/>
              </a:rPr>
              <a:t>Růst tržeb</a:t>
            </a:r>
            <a:r>
              <a:rPr lang="cs-CZ" sz="1100" dirty="0">
                <a:latin typeface="Helvetica"/>
                <a:ea typeface="Calibri"/>
                <a:cs typeface="Poppins"/>
              </a:rPr>
              <a:t> – Objednávky rostou a management vidí další akceleraci růstu ve zbytku roku 2026, taženou komunálními volbami v regionu CEE, které tradičně podporují investice do veřejného prostoru.</a:t>
            </a:r>
          </a:p>
          <a:p>
            <a:pPr algn="just">
              <a:lnSpc>
                <a:spcPct val="150000"/>
              </a:lnSpc>
              <a:buClr>
                <a:srgbClr val="FE4C00"/>
              </a:buClr>
            </a:pPr>
            <a:r>
              <a:rPr lang="cs-CZ" sz="1100" b="1" dirty="0">
                <a:solidFill>
                  <a:srgbClr val="FE4C00"/>
                </a:solidFill>
                <a:latin typeface="Helvetica"/>
                <a:ea typeface="Calibri"/>
                <a:cs typeface="Poppins"/>
              </a:rPr>
              <a:t>Riziko trhu ČR a SK</a:t>
            </a:r>
            <a:r>
              <a:rPr lang="cs-CZ" sz="1100" dirty="0">
                <a:latin typeface="Helvetica"/>
                <a:ea typeface="Calibri"/>
                <a:cs typeface="Poppins"/>
              </a:rPr>
              <a:t> – Po volbách je pravděpodobný pokles tržeb v příštím roce v ČR a na Slovensku; ten by měl být vynahrazen růstem dalších trhů (Rumunsko, Maďarsko, Rakousko, Německo).</a:t>
            </a:r>
          </a:p>
          <a:p>
            <a:pPr algn="just">
              <a:lnSpc>
                <a:spcPct val="150000"/>
              </a:lnSpc>
              <a:buClr>
                <a:srgbClr val="FE4C00"/>
              </a:buClr>
            </a:pPr>
            <a:r>
              <a:rPr lang="cs-CZ" sz="1100" b="1" dirty="0">
                <a:solidFill>
                  <a:srgbClr val="FE4C00"/>
                </a:solidFill>
                <a:latin typeface="Helvetica"/>
                <a:ea typeface="Calibri"/>
                <a:cs typeface="Poppins"/>
              </a:rPr>
              <a:t>Pokles úrokových nákladů</a:t>
            </a:r>
            <a:r>
              <a:rPr lang="cs-CZ" sz="1100" dirty="0">
                <a:latin typeface="Helvetica"/>
                <a:ea typeface="Calibri"/>
                <a:cs typeface="Poppins"/>
              </a:rPr>
              <a:t> – V souladu s vývojem zadlužení předpokládáme snížení úrokových nákladů, což se pozitivně projeví ve finančním výsledku hospodaření.</a:t>
            </a:r>
          </a:p>
          <a:p>
            <a:pPr algn="just">
              <a:lnSpc>
                <a:spcPct val="150000"/>
              </a:lnSpc>
              <a:buClr>
                <a:srgbClr val="FE4C00"/>
              </a:buClr>
            </a:pPr>
            <a:r>
              <a:rPr lang="cs-CZ" sz="1100" b="1" dirty="0">
                <a:solidFill>
                  <a:srgbClr val="FE4C00"/>
                </a:solidFill>
                <a:latin typeface="Helvetica"/>
                <a:ea typeface="Calibri"/>
                <a:cs typeface="Poppins"/>
              </a:rPr>
              <a:t>Čistý zisk</a:t>
            </a:r>
            <a:r>
              <a:rPr lang="cs-CZ" sz="1100" dirty="0">
                <a:latin typeface="Helvetica"/>
                <a:ea typeface="Calibri"/>
                <a:cs typeface="Poppins"/>
              </a:rPr>
              <a:t> – Očekáváme další růst ziskovosti mateřské společnosti na úkor minoritních podílů díky transfer pricingu a odkupu zbývajících 30 % ve společnosti Trius (nyní mmcité wood).</a:t>
            </a:r>
          </a:p>
          <a:p>
            <a:pPr algn="just">
              <a:lnSpc>
                <a:spcPct val="150000"/>
              </a:lnSpc>
              <a:buClr>
                <a:srgbClr val="FE4C00"/>
              </a:buClr>
            </a:pPr>
            <a:r>
              <a:rPr lang="cs-CZ" sz="1100" b="1" dirty="0">
                <a:solidFill>
                  <a:srgbClr val="FE4C00"/>
                </a:solidFill>
                <a:latin typeface="Helvetica"/>
                <a:ea typeface="Calibri"/>
                <a:cs typeface="Poppins"/>
              </a:rPr>
              <a:t>Přínos Kovostal</a:t>
            </a:r>
            <a:r>
              <a:rPr lang="cs-CZ" sz="1100" dirty="0">
                <a:latin typeface="Helvetica"/>
                <a:ea typeface="Calibri"/>
                <a:cs typeface="Poppins"/>
              </a:rPr>
              <a:t> – Tržby na úrovni minulého roku a EBITDA v kladné nule; nové technologie za 7 </a:t>
            </a:r>
            <a:r>
              <a:rPr lang="cs-CZ" sz="1100" dirty="0" err="1">
                <a:latin typeface="Helvetica"/>
                <a:ea typeface="Calibri"/>
                <a:cs typeface="Poppins"/>
              </a:rPr>
              <a:t>mio</a:t>
            </a:r>
            <a:r>
              <a:rPr lang="cs-CZ" sz="1100" dirty="0">
                <a:latin typeface="Helvetica"/>
                <a:ea typeface="Calibri"/>
                <a:cs typeface="Poppins"/>
              </a:rPr>
              <a:t>. Kč zefektivní kovovýrobu pro mmcité a supply chain skupiny.</a:t>
            </a:r>
          </a:p>
          <a:p>
            <a:pPr algn="just">
              <a:lnSpc>
                <a:spcPct val="150000"/>
              </a:lnSpc>
              <a:buClr>
                <a:srgbClr val="FE4C00"/>
              </a:buClr>
            </a:pPr>
            <a:r>
              <a:rPr lang="cs-CZ" sz="1100" b="1" dirty="0">
                <a:solidFill>
                  <a:srgbClr val="FE4C00"/>
                </a:solidFill>
                <a:latin typeface="Helvetica"/>
                <a:ea typeface="Calibri"/>
                <a:cs typeface="Poppins"/>
              </a:rPr>
              <a:t>Nový výrobní závod</a:t>
            </a:r>
            <a:r>
              <a:rPr lang="cs-CZ" sz="1100" dirty="0">
                <a:latin typeface="Helvetica"/>
                <a:ea typeface="Calibri"/>
                <a:cs typeface="Poppins"/>
              </a:rPr>
              <a:t> – Pokračujeme v projektu výstavby; podání žádosti o stavební povolení plánujeme v roce 2026.</a:t>
            </a:r>
          </a:p>
          <a:p>
            <a:pPr algn="just">
              <a:lnSpc>
                <a:spcPct val="150000"/>
              </a:lnSpc>
              <a:buClr>
                <a:srgbClr val="FE4C00"/>
              </a:buClr>
            </a:pPr>
            <a:r>
              <a:rPr lang="cs-CZ" sz="1100" b="1" dirty="0">
                <a:solidFill>
                  <a:srgbClr val="FE4C00"/>
                </a:solidFill>
                <a:latin typeface="Helvetica"/>
                <a:ea typeface="Calibri"/>
                <a:cs typeface="Poppins"/>
              </a:rPr>
              <a:t>Dividenda</a:t>
            </a:r>
            <a:r>
              <a:rPr lang="cs-CZ" sz="1100" dirty="0">
                <a:latin typeface="Helvetica"/>
                <a:ea typeface="Calibri"/>
                <a:cs typeface="Poppins"/>
              </a:rPr>
              <a:t> – Valná hromada schválila finální dividendu ve výši 4,5 Kč na kmenovou akcii; výplata proběhne 15. 9. 2026.</a:t>
            </a:r>
          </a:p>
        </p:txBody>
      </p:sp>
      <p:graphicFrame>
        <p:nvGraphicFramePr>
          <p:cNvPr id="60" name="Chart Regiony"/>
          <p:cNvGraphicFramePr/>
          <p:nvPr>
            <p:extLst>
              <p:ext uri="{D42A27DB-BD31-4B8C-83A1-F6EECF244321}">
                <p14:modId xmlns:p14="http://schemas.microsoft.com/office/powerpoint/2010/main" val="733963799"/>
              </p:ext>
            </p:extLst>
          </p:nvPr>
        </p:nvGraphicFramePr>
        <p:xfrm>
          <a:off x="467360" y="2184400"/>
          <a:ext cx="5219700"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61" name="Note Regiony"/>
          <p:cNvSpPr txBox="1"/>
          <p:nvPr/>
        </p:nvSpPr>
        <p:spPr>
          <a:xfrm>
            <a:off x="467360" y="5880100"/>
            <a:ext cx="5219700" cy="153888"/>
          </a:xfrm>
          <a:prstGeom prst="rect">
            <a:avLst/>
          </a:prstGeom>
          <a:noFill/>
        </p:spPr>
        <p:txBody>
          <a:bodyPr wrap="square" lIns="0" tIns="0" rIns="0" bIns="0">
            <a:spAutoFit/>
          </a:bodyPr>
          <a:lstStyle/>
          <a:p>
            <a:pPr>
              <a:buNone/>
            </a:pPr>
            <a:r>
              <a:rPr lang="cs-CZ" sz="1000" i="1" dirty="0">
                <a:solidFill>
                  <a:srgbClr val="595959"/>
                </a:solidFill>
                <a:latin typeface="Helvetica"/>
                <a:cs typeface="Helvetica"/>
              </a:rPr>
              <a:t>Podíl na tržbách skupiny; CZ/SK včetně Kovostal.</a:t>
            </a:r>
          </a:p>
        </p:txBody>
      </p:sp>
    </p:spTree>
    <p:extLst>
      <p:ext uri="{BB962C8B-B14F-4D97-AF65-F5344CB8AC3E}">
        <p14:creationId xmlns:p14="http://schemas.microsoft.com/office/powerpoint/2010/main" val="35076852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E4C00"/>
        </a:solidFill>
        <a:effectLst/>
      </p:bgPr>
    </p:bg>
    <p:spTree>
      <p:nvGrpSpPr>
        <p:cNvPr id="1" name=""/>
        <p:cNvGrpSpPr/>
        <p:nvPr/>
      </p:nvGrpSpPr>
      <p:grpSpPr>
        <a:xfrm>
          <a:off x="0" y="0"/>
          <a:ext cx="0" cy="0"/>
          <a:chOff x="0" y="0"/>
          <a:chExt cx="0" cy="0"/>
        </a:xfrm>
      </p:grpSpPr>
      <p:pic>
        <p:nvPicPr>
          <p:cNvPr id="8" name="Obrázek 7">
            <a:extLst>
              <a:ext uri="{FF2B5EF4-FFF2-40B4-BE49-F238E27FC236}">
                <a16:creationId xmlns:a16="http://schemas.microsoft.com/office/drawing/2014/main" id="{315CADA2-F9BF-A296-5916-752DF642FA9D}"/>
              </a:ext>
            </a:extLst>
          </p:cNvPr>
          <p:cNvPicPr>
            <a:picLocks noChangeAspect="1"/>
          </p:cNvPicPr>
          <p:nvPr/>
        </p:nvPicPr>
        <p:blipFill>
          <a:blip r:embed="rId2"/>
          <a:stretch>
            <a:fillRect/>
          </a:stretch>
        </p:blipFill>
        <p:spPr>
          <a:xfrm>
            <a:off x="968887" y="5558733"/>
            <a:ext cx="1916076" cy="828000"/>
          </a:xfrm>
          <a:prstGeom prst="rect">
            <a:avLst/>
          </a:prstGeom>
        </p:spPr>
      </p:pic>
      <p:sp>
        <p:nvSpPr>
          <p:cNvPr id="5" name="Zástupný obsah 2">
            <a:extLst>
              <a:ext uri="{FF2B5EF4-FFF2-40B4-BE49-F238E27FC236}">
                <a16:creationId xmlns:a16="http://schemas.microsoft.com/office/drawing/2014/main" id="{D52ACF88-4337-0C72-38A3-41E2E2DCBA63}"/>
              </a:ext>
            </a:extLst>
          </p:cNvPr>
          <p:cNvSpPr txBox="1">
            <a:spLocks/>
          </p:cNvSpPr>
          <p:nvPr/>
        </p:nvSpPr>
        <p:spPr>
          <a:xfrm>
            <a:off x="8392632" y="5693762"/>
            <a:ext cx="3051544" cy="96197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buNone/>
            </a:pPr>
            <a:r>
              <a:rPr lang="cs-CZ" sz="1200" b="1">
                <a:latin typeface="Helvetica" pitchFamily="2" charset="0"/>
              </a:rPr>
              <a:t>KONTAKT PRO INVESTORY</a:t>
            </a:r>
          </a:p>
          <a:p>
            <a:pPr marL="0" indent="0" algn="just">
              <a:lnSpc>
                <a:spcPct val="150000"/>
              </a:lnSpc>
              <a:buNone/>
            </a:pPr>
            <a:r>
              <a:rPr lang="cs-CZ" sz="1200">
                <a:latin typeface="Helvetica Light" panose="020B0403020202020204" pitchFamily="34" charset="0"/>
              </a:rPr>
              <a:t>mmcite.com/pro-investory</a:t>
            </a:r>
          </a:p>
        </p:txBody>
      </p:sp>
    </p:spTree>
    <p:extLst>
      <p:ext uri="{BB962C8B-B14F-4D97-AF65-F5344CB8AC3E}">
        <p14:creationId xmlns:p14="http://schemas.microsoft.com/office/powerpoint/2010/main" val="15861909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119263-9BB8-3ACA-90BB-39346ED71300}"/>
            </a:ext>
          </a:extLst>
        </p:cNvPr>
        <p:cNvGrpSpPr/>
        <p:nvPr/>
      </p:nvGrpSpPr>
      <p:grpSpPr>
        <a:xfrm>
          <a:off x="0" y="0"/>
          <a:ext cx="0" cy="0"/>
          <a:chOff x="0" y="0"/>
          <a:chExt cx="0" cy="0"/>
        </a:xfrm>
      </p:grpSpPr>
      <p:sp>
        <p:nvSpPr>
          <p:cNvPr id="4" name="TextovéPole 3">
            <a:extLst>
              <a:ext uri="{FF2B5EF4-FFF2-40B4-BE49-F238E27FC236}">
                <a16:creationId xmlns:a16="http://schemas.microsoft.com/office/drawing/2014/main" id="{D00D6B21-73C7-8C21-4ACD-2AAF453F10E1}"/>
              </a:ext>
            </a:extLst>
          </p:cNvPr>
          <p:cNvSpPr txBox="1"/>
          <p:nvPr/>
        </p:nvSpPr>
        <p:spPr>
          <a:xfrm>
            <a:off x="358748" y="355685"/>
            <a:ext cx="5857117" cy="400110"/>
          </a:xfrm>
          <a:prstGeom prst="rect">
            <a:avLst/>
          </a:prstGeom>
          <a:noFill/>
        </p:spPr>
        <p:txBody>
          <a:bodyPr wrap="square" rtlCol="0">
            <a:spAutoFit/>
          </a:bodyPr>
          <a:lstStyle/>
          <a:p>
            <a:r>
              <a:rPr lang="cs-CZ" sz="2000" b="1">
                <a:latin typeface="Helvetica" pitchFamily="2" charset="0"/>
              </a:rPr>
              <a:t>APPENDIX: FINANCIALS</a:t>
            </a:r>
          </a:p>
        </p:txBody>
      </p:sp>
      <p:pic>
        <p:nvPicPr>
          <p:cNvPr id="11" name="Obrázek 10">
            <a:extLst>
              <a:ext uri="{FF2B5EF4-FFF2-40B4-BE49-F238E27FC236}">
                <a16:creationId xmlns:a16="http://schemas.microsoft.com/office/drawing/2014/main" id="{BA2DFB5F-AC10-081E-93CD-A9608F97D6D1}"/>
              </a:ext>
            </a:extLst>
          </p:cNvPr>
          <p:cNvPicPr>
            <a:picLocks noChangeAspect="1"/>
          </p:cNvPicPr>
          <p:nvPr/>
        </p:nvPicPr>
        <p:blipFill>
          <a:blip r:embed="rId2"/>
          <a:stretch>
            <a:fillRect/>
          </a:stretch>
        </p:blipFill>
        <p:spPr>
          <a:xfrm>
            <a:off x="10649390" y="329609"/>
            <a:ext cx="1025459" cy="443135"/>
          </a:xfrm>
          <a:prstGeom prst="rect">
            <a:avLst/>
          </a:prstGeom>
        </p:spPr>
      </p:pic>
      <p:sp>
        <p:nvSpPr>
          <p:cNvPr id="2" name="Zástupný symbol pro číslo snímku 8">
            <a:extLst>
              <a:ext uri="{FF2B5EF4-FFF2-40B4-BE49-F238E27FC236}">
                <a16:creationId xmlns:a16="http://schemas.microsoft.com/office/drawing/2014/main" id="{C95B9F6C-812D-42F3-12F1-383AF04D4E39}"/>
              </a:ext>
            </a:extLst>
          </p:cNvPr>
          <p:cNvSpPr>
            <a:spLocks noGrp="1"/>
          </p:cNvSpPr>
          <p:nvPr>
            <p:ph type="sldNum" sz="quarter" idx="12"/>
          </p:nvPr>
        </p:nvSpPr>
        <p:spPr>
          <a:xfrm>
            <a:off x="8931649" y="6492875"/>
            <a:ext cx="2743200" cy="365125"/>
          </a:xfrm>
        </p:spPr>
        <p:txBody>
          <a:bodyPr/>
          <a:lstStyle/>
          <a:p>
            <a:fld id="{9481D71F-05E3-1440-AD72-56E598A50FED}" type="slidenum">
              <a:rPr lang="cs-CZ" sz="800" b="1" smtClean="0">
                <a:solidFill>
                  <a:schemeClr val="tx1"/>
                </a:solidFill>
                <a:latin typeface="Helvetica" pitchFamily="2" charset="0"/>
              </a:rPr>
              <a:pPr/>
              <a:t>10</a:t>
            </a:fld>
            <a:endParaRPr lang="cs-CZ" sz="800" b="1">
              <a:solidFill>
                <a:schemeClr val="tx1"/>
              </a:solidFill>
              <a:latin typeface="Helvetica" pitchFamily="2" charset="0"/>
            </a:endParaRPr>
          </a:p>
        </p:txBody>
      </p:sp>
      <p:sp>
        <p:nvSpPr>
          <p:cNvPr id="8" name="Zástupný obsah 2">
            <a:extLst>
              <a:ext uri="{FF2B5EF4-FFF2-40B4-BE49-F238E27FC236}">
                <a16:creationId xmlns:a16="http://schemas.microsoft.com/office/drawing/2014/main" id="{575978DD-87B2-02F5-F5AD-6DE62C5E3BEB}"/>
              </a:ext>
            </a:extLst>
          </p:cNvPr>
          <p:cNvSpPr txBox="1">
            <a:spLocks/>
          </p:cNvSpPr>
          <p:nvPr/>
        </p:nvSpPr>
        <p:spPr>
          <a:xfrm>
            <a:off x="358748" y="6502315"/>
            <a:ext cx="1913860" cy="35568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70000"/>
              </a:lnSpc>
              <a:spcBef>
                <a:spcPts val="0"/>
              </a:spcBef>
              <a:spcAft>
                <a:spcPts val="600"/>
              </a:spcAft>
              <a:buFont typeface="Arial" panose="020B0604020202020204" pitchFamily="34" charset="0"/>
              <a:buNone/>
            </a:pPr>
            <a:r>
              <a:rPr lang="cs-CZ" sz="800" b="1">
                <a:latin typeface="Helvetica" pitchFamily="2" charset="0"/>
              </a:rPr>
              <a:t>PREZENTACE PRO INVESTORY</a:t>
            </a:r>
          </a:p>
        </p:txBody>
      </p:sp>
      <p:graphicFrame>
        <p:nvGraphicFramePr>
          <p:cNvPr id="5" name="Tabulka 4">
            <a:extLst>
              <a:ext uri="{FF2B5EF4-FFF2-40B4-BE49-F238E27FC236}">
                <a16:creationId xmlns:a16="http://schemas.microsoft.com/office/drawing/2014/main" id="{B0122256-6FFC-94D5-C3E3-465E4F04FD89}"/>
              </a:ext>
            </a:extLst>
          </p:cNvPr>
          <p:cNvGraphicFramePr>
            <a:graphicFrameLocks noGrp="1"/>
          </p:cNvGraphicFramePr>
          <p:nvPr/>
        </p:nvGraphicFramePr>
        <p:xfrm>
          <a:off x="457263" y="880735"/>
          <a:ext cx="10083222" cy="5260639"/>
        </p:xfrm>
        <a:graphic>
          <a:graphicData uri="http://schemas.openxmlformats.org/drawingml/2006/table">
            <a:tbl>
              <a:tblPr/>
              <a:tblGrid>
                <a:gridCol w="1925966">
                  <a:extLst>
                    <a:ext uri="{9D8B030D-6E8A-4147-A177-3AD203B41FA5}">
                      <a16:colId xmlns:a16="http://schemas.microsoft.com/office/drawing/2014/main" val="2012642743"/>
                    </a:ext>
                  </a:extLst>
                </a:gridCol>
                <a:gridCol w="1019657">
                  <a:extLst>
                    <a:ext uri="{9D8B030D-6E8A-4147-A177-3AD203B41FA5}">
                      <a16:colId xmlns:a16="http://schemas.microsoft.com/office/drawing/2014/main" val="805023690"/>
                    </a:ext>
                  </a:extLst>
                </a:gridCol>
                <a:gridCol w="1019657">
                  <a:extLst>
                    <a:ext uri="{9D8B030D-6E8A-4147-A177-3AD203B41FA5}">
                      <a16:colId xmlns:a16="http://schemas.microsoft.com/office/drawing/2014/main" val="1884055943"/>
                    </a:ext>
                  </a:extLst>
                </a:gridCol>
                <a:gridCol w="1019657">
                  <a:extLst>
                    <a:ext uri="{9D8B030D-6E8A-4147-A177-3AD203B41FA5}">
                      <a16:colId xmlns:a16="http://schemas.microsoft.com/office/drawing/2014/main" val="1934017477"/>
                    </a:ext>
                  </a:extLst>
                </a:gridCol>
                <a:gridCol w="1019657">
                  <a:extLst>
                    <a:ext uri="{9D8B030D-6E8A-4147-A177-3AD203B41FA5}">
                      <a16:colId xmlns:a16="http://schemas.microsoft.com/office/drawing/2014/main" val="1867034354"/>
                    </a:ext>
                  </a:extLst>
                </a:gridCol>
                <a:gridCol w="1019657">
                  <a:extLst>
                    <a:ext uri="{9D8B030D-6E8A-4147-A177-3AD203B41FA5}">
                      <a16:colId xmlns:a16="http://schemas.microsoft.com/office/drawing/2014/main" val="4100125006"/>
                    </a:ext>
                  </a:extLst>
                </a:gridCol>
                <a:gridCol w="1019657">
                  <a:extLst>
                    <a:ext uri="{9D8B030D-6E8A-4147-A177-3AD203B41FA5}">
                      <a16:colId xmlns:a16="http://schemas.microsoft.com/office/drawing/2014/main" val="2658784356"/>
                    </a:ext>
                  </a:extLst>
                </a:gridCol>
                <a:gridCol w="1019657">
                  <a:extLst>
                    <a:ext uri="{9D8B030D-6E8A-4147-A177-3AD203B41FA5}">
                      <a16:colId xmlns:a16="http://schemas.microsoft.com/office/drawing/2014/main" val="3959742691"/>
                    </a:ext>
                  </a:extLst>
                </a:gridCol>
                <a:gridCol w="1019657">
                  <a:extLst>
                    <a:ext uri="{9D8B030D-6E8A-4147-A177-3AD203B41FA5}">
                      <a16:colId xmlns:a16="http://schemas.microsoft.com/office/drawing/2014/main" val="1500532441"/>
                    </a:ext>
                  </a:extLst>
                </a:gridCol>
              </a:tblGrid>
              <a:tr h="248013">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cs-CZ" sz="800" b="1" i="0" u="none" strike="noStrike">
                          <a:solidFill>
                            <a:srgbClr val="FE4C00"/>
                          </a:solidFill>
                          <a:effectLst/>
                          <a:latin typeface="Helvetica"/>
                          <a:cs typeface="Helvetica"/>
                        </a:rPr>
                        <a:t>Ukazatele výsledovky (tis. Kč)</a:t>
                      </a:r>
                    </a:p>
                  </a:txBody>
                  <a:tcPr marL="72000" marR="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buNone/>
                      </a:pPr>
                      <a:r>
                        <a:rPr lang="cs-CZ" sz="800" b="1" i="0" u="none" strike="noStrike">
                          <a:solidFill>
                            <a:srgbClr val="FE4C00"/>
                          </a:solidFill>
                          <a:effectLst/>
                          <a:latin typeface="Arial" panose="020B0604020202020204" pitchFamily="34" charset="0"/>
                        </a:rPr>
                        <a:t>Q2 2026</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buNone/>
                      </a:pPr>
                      <a:r>
                        <a:rPr lang="cs-CZ" sz="800" b="1" i="0" u="none" strike="noStrike">
                          <a:solidFill>
                            <a:srgbClr val="FE4C00"/>
                          </a:solidFill>
                          <a:effectLst/>
                          <a:latin typeface="Arial" panose="020B0604020202020204" pitchFamily="34" charset="0"/>
                        </a:rPr>
                        <a:t>Q1 2026</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buNone/>
                      </a:pPr>
                      <a:r>
                        <a:rPr lang="cs-CZ" sz="800" b="1" i="0" u="none" strike="noStrike">
                          <a:solidFill>
                            <a:srgbClr val="FE4C00"/>
                          </a:solidFill>
                          <a:effectLst/>
                          <a:latin typeface="Arial" panose="020B0604020202020204" pitchFamily="34" charset="0"/>
                        </a:rPr>
                        <a:t>Q4 2025</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buNone/>
                      </a:pPr>
                      <a:r>
                        <a:rPr lang="cs-CZ" sz="800" b="1" i="0" u="none" strike="noStrike">
                          <a:solidFill>
                            <a:srgbClr val="FE4C00"/>
                          </a:solidFill>
                          <a:effectLst/>
                          <a:latin typeface="Arial" panose="020B0604020202020204" pitchFamily="34" charset="0"/>
                        </a:rPr>
                        <a:t>Q3 2025</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buNone/>
                      </a:pPr>
                      <a:r>
                        <a:rPr lang="cs-CZ" sz="800" b="1" i="0" u="none" strike="noStrike">
                          <a:solidFill>
                            <a:srgbClr val="FE4C00"/>
                          </a:solidFill>
                          <a:effectLst/>
                          <a:latin typeface="Arial" panose="020B0604020202020204" pitchFamily="34" charset="0"/>
                        </a:rPr>
                        <a:t>Q2 2025</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buNone/>
                      </a:pPr>
                      <a:r>
                        <a:rPr lang="cs-CZ" sz="800" b="1" i="0" u="none" strike="noStrike">
                          <a:solidFill>
                            <a:srgbClr val="FE4C00"/>
                          </a:solidFill>
                          <a:effectLst/>
                          <a:latin typeface="Arial" panose="020B0604020202020204" pitchFamily="34" charset="0"/>
                        </a:rPr>
                        <a:t>Q1 2025</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buNone/>
                      </a:pPr>
                      <a:r>
                        <a:rPr lang="cs-CZ" sz="800" b="1" i="0" u="none" strike="noStrike">
                          <a:solidFill>
                            <a:srgbClr val="FE4C00"/>
                          </a:solidFill>
                          <a:effectLst/>
                          <a:latin typeface="Arial" panose="020B0604020202020204" pitchFamily="34" charset="0"/>
                        </a:rPr>
                        <a:t>Q4 2024</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buNone/>
                      </a:pPr>
                      <a:r>
                        <a:rPr lang="cs-CZ" sz="800" b="1" i="0" u="none" strike="noStrike">
                          <a:solidFill>
                            <a:srgbClr val="FE4C00"/>
                          </a:solidFill>
                          <a:effectLst/>
                          <a:latin typeface="Arial" panose="020B0604020202020204" pitchFamily="34" charset="0"/>
                        </a:rPr>
                        <a:t>Q3 2024</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3227336"/>
                  </a:ext>
                </a:extLst>
              </a:tr>
              <a:tr h="248013">
                <a:tc>
                  <a:txBody>
                    <a:bodyPr/>
                    <a:lstStyle/>
                    <a:p>
                      <a:pPr algn="l" rtl="0" fontAlgn="b">
                        <a:buNone/>
                      </a:pPr>
                      <a:r>
                        <a:rPr lang="cs-CZ" sz="800" b="0" i="0" u="none" strike="noStrike">
                          <a:solidFill>
                            <a:srgbClr val="000000"/>
                          </a:solidFill>
                          <a:effectLst/>
                          <a:latin typeface="Arial" panose="020B0604020202020204" pitchFamily="34" charset="0"/>
                        </a:rPr>
                        <a:t>Tržby</a:t>
                      </a:r>
                    </a:p>
                  </a:txBody>
                  <a:tcPr marL="72000" marR="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buNone/>
                      </a:pPr>
                      <a:r>
                        <a:rPr lang="cs-CZ" sz="800" b="0" i="0" u="none" strike="noStrike">
                          <a:solidFill>
                            <a:srgbClr val="000000"/>
                          </a:solidFill>
                          <a:effectLst/>
                          <a:latin typeface="Arial" panose="020B0604020202020204" pitchFamily="34" charset="0"/>
                        </a:rPr>
                        <a:t>367 466</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buNone/>
                      </a:pPr>
                      <a:r>
                        <a:rPr lang="cs-CZ" sz="800" b="0" i="0" u="none" strike="noStrike">
                          <a:solidFill>
                            <a:srgbClr val="000000"/>
                          </a:solidFill>
                          <a:effectLst/>
                          <a:latin typeface="Arial" panose="020B0604020202020204" pitchFamily="34" charset="0"/>
                        </a:rPr>
                        <a:t>196 119</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buNone/>
                      </a:pPr>
                      <a:r>
                        <a:rPr lang="cs-CZ" sz="800" b="0" i="0" u="none" strike="noStrike">
                          <a:solidFill>
                            <a:srgbClr val="000000"/>
                          </a:solidFill>
                          <a:effectLst/>
                          <a:latin typeface="Arial" panose="020B0604020202020204" pitchFamily="34" charset="0"/>
                        </a:rPr>
                        <a:t>418 611</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buNone/>
                      </a:pPr>
                      <a:r>
                        <a:rPr lang="cs-CZ" sz="800" b="0" i="0" u="none" strike="noStrike">
                          <a:solidFill>
                            <a:srgbClr val="000000"/>
                          </a:solidFill>
                          <a:effectLst/>
                          <a:latin typeface="Arial" panose="020B0604020202020204" pitchFamily="34" charset="0"/>
                        </a:rPr>
                        <a:t>304 198</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buNone/>
                      </a:pPr>
                      <a:r>
                        <a:rPr lang="cs-CZ" sz="800" b="0" i="0" u="none" strike="noStrike">
                          <a:solidFill>
                            <a:srgbClr val="000000"/>
                          </a:solidFill>
                          <a:effectLst/>
                          <a:latin typeface="Arial" panose="020B0604020202020204" pitchFamily="34" charset="0"/>
                        </a:rPr>
                        <a:t>314 836</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buNone/>
                      </a:pPr>
                      <a:r>
                        <a:rPr lang="cs-CZ" sz="800" b="0" i="0" u="none" strike="noStrike">
                          <a:solidFill>
                            <a:srgbClr val="000000"/>
                          </a:solidFill>
                          <a:effectLst/>
                          <a:latin typeface="Arial" panose="020B0604020202020204" pitchFamily="34" charset="0"/>
                        </a:rPr>
                        <a:t>165 975</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buNone/>
                      </a:pPr>
                      <a:r>
                        <a:rPr lang="cs-CZ" sz="800" b="0" i="0" u="none" strike="noStrike">
                          <a:solidFill>
                            <a:srgbClr val="000000"/>
                          </a:solidFill>
                          <a:effectLst/>
                          <a:latin typeface="Arial" panose="020B0604020202020204" pitchFamily="34" charset="0"/>
                        </a:rPr>
                        <a:t>339 513</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buNone/>
                      </a:pPr>
                      <a:r>
                        <a:rPr lang="cs-CZ" sz="800" b="0" i="0" u="none" strike="noStrike">
                          <a:solidFill>
                            <a:srgbClr val="000000"/>
                          </a:solidFill>
                          <a:effectLst/>
                          <a:latin typeface="Arial" panose="020B0604020202020204" pitchFamily="34" charset="0"/>
                        </a:rPr>
                        <a:t>266 655</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extLst>
                  <a:ext uri="{0D108BD9-81ED-4DB2-BD59-A6C34878D82A}">
                    <a16:rowId xmlns:a16="http://schemas.microsoft.com/office/drawing/2014/main" val="983721288"/>
                  </a:ext>
                </a:extLst>
              </a:tr>
              <a:tr h="248013">
                <a:tc>
                  <a:txBody>
                    <a:bodyPr/>
                    <a:lstStyle/>
                    <a:p>
                      <a:pPr algn="l" rtl="0" fontAlgn="b">
                        <a:buNone/>
                      </a:pPr>
                      <a:r>
                        <a:rPr lang="cs-CZ" sz="800" b="0" i="0" u="none" strike="noStrike">
                          <a:solidFill>
                            <a:srgbClr val="000000"/>
                          </a:solidFill>
                          <a:effectLst/>
                          <a:latin typeface="Arial" panose="020B0604020202020204" pitchFamily="34" charset="0"/>
                        </a:rPr>
                        <a:t>EBITDA</a:t>
                      </a:r>
                    </a:p>
                  </a:txBody>
                  <a:tcPr marL="72000" marR="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cs-CZ" sz="800" b="0" i="0" u="none" strike="noStrike">
                          <a:solidFill>
                            <a:srgbClr val="000000"/>
                          </a:solidFill>
                          <a:effectLst/>
                          <a:latin typeface="Arial" panose="020B0604020202020204" pitchFamily="34" charset="0"/>
                        </a:rPr>
                        <a:t>29 899</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cs-CZ" sz="800" b="0" i="0" u="none" strike="noStrike">
                          <a:solidFill>
                            <a:srgbClr val="000000"/>
                          </a:solidFill>
                          <a:effectLst/>
                          <a:latin typeface="Arial" panose="020B0604020202020204" pitchFamily="34" charset="0"/>
                        </a:rPr>
                        <a:t>175</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cs-CZ" sz="800" b="0" i="0" u="none" strike="noStrike">
                          <a:solidFill>
                            <a:srgbClr val="000000"/>
                          </a:solidFill>
                          <a:effectLst/>
                          <a:latin typeface="Arial" panose="020B0604020202020204" pitchFamily="34" charset="0"/>
                        </a:rPr>
                        <a:t>27 394</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cs-CZ" sz="800" b="0" i="0" u="none" strike="noStrike">
                          <a:solidFill>
                            <a:srgbClr val="000000"/>
                          </a:solidFill>
                          <a:effectLst/>
                          <a:latin typeface="Arial" panose="020B0604020202020204" pitchFamily="34" charset="0"/>
                        </a:rPr>
                        <a:t>33 052</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cs-CZ" sz="800" b="0" i="0" u="none" strike="noStrike">
                          <a:solidFill>
                            <a:srgbClr val="000000"/>
                          </a:solidFill>
                          <a:effectLst/>
                          <a:latin typeface="Arial" panose="020B0604020202020204" pitchFamily="34" charset="0"/>
                        </a:rPr>
                        <a:t>27 526</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cs-CZ" sz="800" b="0" i="0" u="none" strike="noStrike">
                          <a:solidFill>
                            <a:srgbClr val="000000"/>
                          </a:solidFill>
                          <a:effectLst/>
                          <a:latin typeface="Arial" panose="020B0604020202020204" pitchFamily="34" charset="0"/>
                        </a:rPr>
                        <a:t>-5 503</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cs-CZ" sz="800" b="0" i="0" u="none" strike="noStrike">
                          <a:solidFill>
                            <a:srgbClr val="000000"/>
                          </a:solidFill>
                          <a:effectLst/>
                          <a:latin typeface="Arial" panose="020B0604020202020204" pitchFamily="34" charset="0"/>
                        </a:rPr>
                        <a:t>11 592</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cs-CZ" sz="800" b="0" i="0" u="none" strike="noStrike">
                          <a:solidFill>
                            <a:srgbClr val="000000"/>
                          </a:solidFill>
                          <a:effectLst/>
                          <a:latin typeface="Arial" panose="020B0604020202020204" pitchFamily="34" charset="0"/>
                        </a:rPr>
                        <a:t>38 803</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79821103"/>
                  </a:ext>
                </a:extLst>
              </a:tr>
              <a:tr h="248013">
                <a:tc>
                  <a:txBody>
                    <a:bodyPr/>
                    <a:lstStyle/>
                    <a:p>
                      <a:pPr algn="l" rtl="0" fontAlgn="b">
                        <a:buNone/>
                      </a:pPr>
                      <a:r>
                        <a:rPr lang="cs-CZ" sz="800" b="0" i="0" u="none" strike="noStrike">
                          <a:solidFill>
                            <a:srgbClr val="000000"/>
                          </a:solidFill>
                          <a:effectLst/>
                          <a:latin typeface="Arial" panose="020B0604020202020204" pitchFamily="34" charset="0"/>
                        </a:rPr>
                        <a:t>EBITDA marže (%)</a:t>
                      </a:r>
                    </a:p>
                  </a:txBody>
                  <a:tcPr marL="72000" marR="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b">
                        <a:buNone/>
                      </a:pPr>
                      <a:r>
                        <a:rPr lang="cs-CZ" sz="800" b="0" i="0" u="none" strike="noStrike">
                          <a:solidFill>
                            <a:srgbClr val="000000"/>
                          </a:solidFill>
                          <a:effectLst/>
                          <a:latin typeface="Arial" panose="020B0604020202020204" pitchFamily="34" charset="0"/>
                        </a:rPr>
                        <a:t>8,14%</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b">
                        <a:buNone/>
                      </a:pPr>
                      <a:r>
                        <a:rPr lang="cs-CZ" sz="800" b="0" i="0" u="none" strike="noStrike">
                          <a:solidFill>
                            <a:srgbClr val="000000"/>
                          </a:solidFill>
                          <a:effectLst/>
                          <a:latin typeface="Arial" panose="020B0604020202020204" pitchFamily="34" charset="0"/>
                        </a:rPr>
                        <a:t>0,09%</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b">
                        <a:buNone/>
                      </a:pPr>
                      <a:r>
                        <a:rPr lang="cs-CZ" sz="800" b="0" i="0" u="none" strike="noStrike">
                          <a:solidFill>
                            <a:srgbClr val="000000"/>
                          </a:solidFill>
                          <a:effectLst/>
                          <a:latin typeface="Arial" panose="020B0604020202020204" pitchFamily="34" charset="0"/>
                        </a:rPr>
                        <a:t>6,54%</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buNone/>
                      </a:pPr>
                      <a:r>
                        <a:rPr lang="cs-CZ" sz="800" b="0" i="0" u="none" strike="noStrike">
                          <a:solidFill>
                            <a:srgbClr val="000000"/>
                          </a:solidFill>
                          <a:effectLst/>
                          <a:latin typeface="Arial" panose="020B0604020202020204" pitchFamily="34" charset="0"/>
                        </a:rPr>
                        <a:t>10,87%</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buNone/>
                      </a:pPr>
                      <a:r>
                        <a:rPr lang="cs-CZ" sz="800" b="0" i="0" u="none" strike="noStrike">
                          <a:solidFill>
                            <a:srgbClr val="000000"/>
                          </a:solidFill>
                          <a:effectLst/>
                          <a:latin typeface="Arial" panose="020B0604020202020204" pitchFamily="34" charset="0"/>
                        </a:rPr>
                        <a:t>8,74%</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b">
                        <a:buNone/>
                      </a:pPr>
                      <a:r>
                        <a:rPr lang="cs-CZ" sz="800" b="0" i="0" u="none" strike="noStrike">
                          <a:solidFill>
                            <a:srgbClr val="000000"/>
                          </a:solidFill>
                          <a:effectLst/>
                          <a:latin typeface="Arial" panose="020B0604020202020204" pitchFamily="34" charset="0"/>
                        </a:rPr>
                        <a:t>-3,32%</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b">
                        <a:buNone/>
                      </a:pPr>
                      <a:r>
                        <a:rPr lang="cs-CZ" sz="800" b="0" i="0" u="none" strike="noStrike">
                          <a:solidFill>
                            <a:srgbClr val="000000"/>
                          </a:solidFill>
                          <a:effectLst/>
                          <a:latin typeface="Arial" panose="020B0604020202020204" pitchFamily="34" charset="0"/>
                        </a:rPr>
                        <a:t>3,41%</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buNone/>
                      </a:pPr>
                      <a:r>
                        <a:rPr lang="cs-CZ" sz="800" b="0" i="0" u="none" strike="noStrike">
                          <a:solidFill>
                            <a:srgbClr val="000000"/>
                          </a:solidFill>
                          <a:effectLst/>
                          <a:latin typeface="Arial" panose="020B0604020202020204" pitchFamily="34" charset="0"/>
                        </a:rPr>
                        <a:t>14,55%</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extLst>
                  <a:ext uri="{0D108BD9-81ED-4DB2-BD59-A6C34878D82A}">
                    <a16:rowId xmlns:a16="http://schemas.microsoft.com/office/drawing/2014/main" val="848523460"/>
                  </a:ext>
                </a:extLst>
              </a:tr>
              <a:tr h="248013">
                <a:tc>
                  <a:txBody>
                    <a:bodyPr/>
                    <a:lstStyle/>
                    <a:p>
                      <a:pPr algn="l" rtl="0" fontAlgn="b">
                        <a:buNone/>
                      </a:pPr>
                      <a:r>
                        <a:rPr lang="cs-CZ" sz="800" b="0" i="0" u="none" strike="noStrike">
                          <a:solidFill>
                            <a:srgbClr val="000000"/>
                          </a:solidFill>
                          <a:effectLst/>
                          <a:latin typeface="Arial" panose="020B0604020202020204" pitchFamily="34" charset="0"/>
                        </a:rPr>
                        <a:t>Úpravy hodnot v provozní oblasti</a:t>
                      </a:r>
                    </a:p>
                  </a:txBody>
                  <a:tcPr marL="72000" marR="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buNone/>
                      </a:pPr>
                      <a:r>
                        <a:rPr lang="cs-CZ" sz="800" b="0" i="0" u="none" strike="noStrike">
                          <a:solidFill>
                            <a:srgbClr val="000000"/>
                          </a:solidFill>
                          <a:effectLst/>
                          <a:latin typeface="Arial" panose="020B0604020202020204" pitchFamily="34" charset="0"/>
                        </a:rPr>
                        <a:t>8 092</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buNone/>
                      </a:pPr>
                      <a:r>
                        <a:rPr lang="cs-CZ" sz="800" b="0" i="0" u="none" strike="noStrike">
                          <a:solidFill>
                            <a:srgbClr val="000000"/>
                          </a:solidFill>
                          <a:effectLst/>
                          <a:latin typeface="Arial" panose="020B0604020202020204" pitchFamily="34" charset="0"/>
                        </a:rPr>
                        <a:t>8 286</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buNone/>
                      </a:pPr>
                      <a:r>
                        <a:rPr lang="cs-CZ" sz="800" b="0" i="0" u="none" strike="noStrike">
                          <a:solidFill>
                            <a:srgbClr val="000000"/>
                          </a:solidFill>
                          <a:effectLst/>
                          <a:latin typeface="Arial" panose="020B0604020202020204" pitchFamily="34" charset="0"/>
                        </a:rPr>
                        <a:t>15 103*</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cs-CZ" sz="800" b="0" i="0" u="none" strike="noStrike">
                          <a:solidFill>
                            <a:srgbClr val="000000"/>
                          </a:solidFill>
                          <a:effectLst/>
                          <a:latin typeface="Arial" panose="020B0604020202020204" pitchFamily="34" charset="0"/>
                        </a:rPr>
                        <a:t>5 542</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cs-CZ" sz="800" b="0" i="0" u="none" strike="noStrike">
                          <a:solidFill>
                            <a:srgbClr val="000000"/>
                          </a:solidFill>
                          <a:effectLst/>
                          <a:latin typeface="Arial" panose="020B0604020202020204" pitchFamily="34" charset="0"/>
                        </a:rPr>
                        <a:t>5 584</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cs-CZ" sz="800" b="0" i="0" u="none" strike="noStrike">
                          <a:solidFill>
                            <a:srgbClr val="000000"/>
                          </a:solidFill>
                          <a:effectLst/>
                          <a:latin typeface="Arial" panose="020B0604020202020204" pitchFamily="34" charset="0"/>
                        </a:rPr>
                        <a:t>4 854</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cs-CZ" sz="800" b="0" i="0" u="none" strike="noStrike">
                          <a:solidFill>
                            <a:srgbClr val="000000"/>
                          </a:solidFill>
                          <a:effectLst/>
                          <a:latin typeface="Arial" panose="020B0604020202020204" pitchFamily="34" charset="0"/>
                        </a:rPr>
                        <a:t>5 064</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cs-CZ" sz="800" b="0" i="0" u="none" strike="noStrike">
                          <a:solidFill>
                            <a:srgbClr val="000000"/>
                          </a:solidFill>
                          <a:effectLst/>
                          <a:latin typeface="Arial" panose="020B0604020202020204" pitchFamily="34" charset="0"/>
                        </a:rPr>
                        <a:t>4 574</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31132130"/>
                  </a:ext>
                </a:extLst>
              </a:tr>
              <a:tr h="248013">
                <a:tc>
                  <a:txBody>
                    <a:bodyPr/>
                    <a:lstStyle/>
                    <a:p>
                      <a:pPr algn="l" rtl="0" fontAlgn="b">
                        <a:buNone/>
                      </a:pPr>
                      <a:r>
                        <a:rPr lang="cs-CZ" sz="800" b="0" i="0" u="none" strike="noStrike">
                          <a:solidFill>
                            <a:srgbClr val="000000"/>
                          </a:solidFill>
                          <a:effectLst/>
                          <a:latin typeface="Arial" panose="020B0604020202020204" pitchFamily="34" charset="0"/>
                        </a:rPr>
                        <a:t>EBIT (provozní výsledek hospodaření)</a:t>
                      </a:r>
                    </a:p>
                  </a:txBody>
                  <a:tcPr marL="72000" marR="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buNone/>
                      </a:pPr>
                      <a:r>
                        <a:rPr lang="cs-CZ" sz="800" b="0" i="0" u="none" strike="noStrike">
                          <a:solidFill>
                            <a:srgbClr val="000000"/>
                          </a:solidFill>
                          <a:effectLst/>
                          <a:latin typeface="Arial" panose="020B0604020202020204" pitchFamily="34" charset="0"/>
                        </a:rPr>
                        <a:t>21 807</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buNone/>
                      </a:pPr>
                      <a:r>
                        <a:rPr lang="cs-CZ" sz="800" b="0" i="0" u="none" strike="noStrike">
                          <a:solidFill>
                            <a:srgbClr val="000000"/>
                          </a:solidFill>
                          <a:effectLst/>
                          <a:latin typeface="Arial" panose="020B0604020202020204" pitchFamily="34" charset="0"/>
                        </a:rPr>
                        <a:t>-8 111</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buNone/>
                      </a:pPr>
                      <a:r>
                        <a:rPr lang="cs-CZ" sz="800" b="0" i="0" u="none" strike="noStrike">
                          <a:solidFill>
                            <a:srgbClr val="000000"/>
                          </a:solidFill>
                          <a:effectLst/>
                          <a:latin typeface="Arial" panose="020B0604020202020204" pitchFamily="34" charset="0"/>
                        </a:rPr>
                        <a:t>12 291</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buNone/>
                      </a:pPr>
                      <a:r>
                        <a:rPr lang="cs-CZ" sz="800" b="0" i="0" u="none" strike="noStrike">
                          <a:solidFill>
                            <a:srgbClr val="000000"/>
                          </a:solidFill>
                          <a:effectLst/>
                          <a:latin typeface="Arial" panose="020B0604020202020204" pitchFamily="34" charset="0"/>
                        </a:rPr>
                        <a:t>27 510</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buNone/>
                      </a:pPr>
                      <a:r>
                        <a:rPr lang="cs-CZ" sz="800" b="0" i="0" u="none" strike="noStrike">
                          <a:solidFill>
                            <a:srgbClr val="000000"/>
                          </a:solidFill>
                          <a:effectLst/>
                          <a:latin typeface="Arial" panose="020B0604020202020204" pitchFamily="34" charset="0"/>
                        </a:rPr>
                        <a:t>21 942</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buNone/>
                      </a:pPr>
                      <a:r>
                        <a:rPr lang="cs-CZ" sz="800" b="0" i="0" u="none" strike="noStrike">
                          <a:solidFill>
                            <a:srgbClr val="000000"/>
                          </a:solidFill>
                          <a:effectLst/>
                          <a:latin typeface="Arial" panose="020B0604020202020204" pitchFamily="34" charset="0"/>
                        </a:rPr>
                        <a:t>-10 357</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buNone/>
                      </a:pPr>
                      <a:r>
                        <a:rPr lang="cs-CZ" sz="800" b="0" i="0" u="none" strike="noStrike">
                          <a:solidFill>
                            <a:srgbClr val="000000"/>
                          </a:solidFill>
                          <a:effectLst/>
                          <a:latin typeface="Arial" panose="020B0604020202020204" pitchFamily="34" charset="0"/>
                        </a:rPr>
                        <a:t>6 528</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buNone/>
                      </a:pPr>
                      <a:r>
                        <a:rPr lang="cs-CZ" sz="800" b="0" i="0" u="none" strike="noStrike">
                          <a:solidFill>
                            <a:srgbClr val="000000"/>
                          </a:solidFill>
                          <a:effectLst/>
                          <a:latin typeface="Arial" panose="020B0604020202020204" pitchFamily="34" charset="0"/>
                        </a:rPr>
                        <a:t>34 229</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extLst>
                  <a:ext uri="{0D108BD9-81ED-4DB2-BD59-A6C34878D82A}">
                    <a16:rowId xmlns:a16="http://schemas.microsoft.com/office/drawing/2014/main" val="2682499981"/>
                  </a:ext>
                </a:extLst>
              </a:tr>
              <a:tr h="248013">
                <a:tc>
                  <a:txBody>
                    <a:bodyPr/>
                    <a:lstStyle/>
                    <a:p>
                      <a:pPr algn="l" rtl="0" fontAlgn="b">
                        <a:buNone/>
                      </a:pPr>
                      <a:r>
                        <a:rPr lang="cs-CZ" sz="800" b="0" i="0" u="none" strike="noStrike">
                          <a:solidFill>
                            <a:srgbClr val="000000"/>
                          </a:solidFill>
                          <a:effectLst/>
                          <a:latin typeface="Arial" panose="020B0604020202020204" pitchFamily="34" charset="0"/>
                        </a:rPr>
                        <a:t>Provozní marže (%)</a:t>
                      </a:r>
                    </a:p>
                  </a:txBody>
                  <a:tcPr marL="72000" marR="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cs-CZ" sz="800" b="0" i="0" u="none" strike="noStrike">
                          <a:solidFill>
                            <a:srgbClr val="000000"/>
                          </a:solidFill>
                          <a:effectLst/>
                          <a:latin typeface="Arial" panose="020B0604020202020204" pitchFamily="34" charset="0"/>
                        </a:rPr>
                        <a:t>5,93%</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cs-CZ" sz="800" b="0" i="0" u="none" strike="noStrike">
                          <a:solidFill>
                            <a:srgbClr val="000000"/>
                          </a:solidFill>
                          <a:effectLst/>
                          <a:latin typeface="Arial" panose="020B0604020202020204" pitchFamily="34" charset="0"/>
                        </a:rPr>
                        <a:t>-4,14%</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cs-CZ" sz="800" b="0" i="0" u="none" strike="noStrike">
                          <a:solidFill>
                            <a:srgbClr val="000000"/>
                          </a:solidFill>
                          <a:effectLst/>
                          <a:latin typeface="Arial" panose="020B0604020202020204" pitchFamily="34" charset="0"/>
                        </a:rPr>
                        <a:t>2,94%</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cs-CZ" sz="800" b="0" i="0" u="none" strike="noStrike">
                          <a:solidFill>
                            <a:srgbClr val="000000"/>
                          </a:solidFill>
                          <a:effectLst/>
                          <a:latin typeface="Arial" panose="020B0604020202020204" pitchFamily="34" charset="0"/>
                        </a:rPr>
                        <a:t>9,04%</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cs-CZ" sz="800" b="0" i="0" u="none" strike="noStrike">
                          <a:solidFill>
                            <a:srgbClr val="000000"/>
                          </a:solidFill>
                          <a:effectLst/>
                          <a:latin typeface="Arial" panose="020B0604020202020204" pitchFamily="34" charset="0"/>
                        </a:rPr>
                        <a:t>6,97%</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cs-CZ" sz="800" b="0" i="0" u="none" strike="noStrike">
                          <a:solidFill>
                            <a:srgbClr val="000000"/>
                          </a:solidFill>
                          <a:effectLst/>
                          <a:latin typeface="Arial" panose="020B0604020202020204" pitchFamily="34" charset="0"/>
                        </a:rPr>
                        <a:t>-6,24%</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cs-CZ" sz="800" b="0" i="0" u="none" strike="noStrike">
                          <a:solidFill>
                            <a:srgbClr val="000000"/>
                          </a:solidFill>
                          <a:effectLst/>
                          <a:latin typeface="Arial" panose="020B0604020202020204" pitchFamily="34" charset="0"/>
                        </a:rPr>
                        <a:t>1,92%</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cs-CZ" sz="800" b="0" i="0" u="none" strike="noStrike">
                          <a:solidFill>
                            <a:srgbClr val="000000"/>
                          </a:solidFill>
                          <a:effectLst/>
                          <a:latin typeface="Arial" panose="020B0604020202020204" pitchFamily="34" charset="0"/>
                        </a:rPr>
                        <a:t>12,84%</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40980980"/>
                  </a:ext>
                </a:extLst>
              </a:tr>
              <a:tr h="248013">
                <a:tc>
                  <a:txBody>
                    <a:bodyPr/>
                    <a:lstStyle/>
                    <a:p>
                      <a:pPr algn="l" rtl="0" fontAlgn="b">
                        <a:buNone/>
                      </a:pPr>
                      <a:r>
                        <a:rPr lang="cs-CZ" sz="800" b="0" i="0" u="none" strike="noStrike">
                          <a:solidFill>
                            <a:srgbClr val="000000"/>
                          </a:solidFill>
                          <a:effectLst/>
                          <a:latin typeface="Arial" panose="020B0604020202020204" pitchFamily="34" charset="0"/>
                        </a:rPr>
                        <a:t>Finanční výsledek hospodaření</a:t>
                      </a:r>
                    </a:p>
                  </a:txBody>
                  <a:tcPr marL="72000" marR="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b">
                        <a:buNone/>
                      </a:pPr>
                      <a:r>
                        <a:rPr lang="cs-CZ" sz="800" b="0" i="0" u="none" strike="noStrike">
                          <a:solidFill>
                            <a:srgbClr val="000000"/>
                          </a:solidFill>
                          <a:effectLst/>
                          <a:latin typeface="Arial" panose="020B0604020202020204" pitchFamily="34" charset="0"/>
                        </a:rPr>
                        <a:t>-2 468</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b">
                        <a:buNone/>
                      </a:pPr>
                      <a:r>
                        <a:rPr lang="cs-CZ" sz="800" b="0" i="0" u="none" strike="noStrike">
                          <a:solidFill>
                            <a:srgbClr val="000000"/>
                          </a:solidFill>
                          <a:effectLst/>
                          <a:latin typeface="Arial" panose="020B0604020202020204" pitchFamily="34" charset="0"/>
                        </a:rPr>
                        <a:t>-2 140</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b">
                        <a:buNone/>
                      </a:pPr>
                      <a:r>
                        <a:rPr lang="cs-CZ" sz="800" b="0" i="0" u="none" strike="noStrike">
                          <a:solidFill>
                            <a:srgbClr val="000000"/>
                          </a:solidFill>
                          <a:effectLst/>
                          <a:latin typeface="Arial" panose="020B0604020202020204" pitchFamily="34" charset="0"/>
                        </a:rPr>
                        <a:t>-3 634</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buNone/>
                      </a:pPr>
                      <a:r>
                        <a:rPr lang="cs-CZ" sz="800" b="0" i="0" u="none" strike="noStrike">
                          <a:solidFill>
                            <a:srgbClr val="000000"/>
                          </a:solidFill>
                          <a:effectLst/>
                          <a:latin typeface="Arial" panose="020B0604020202020204" pitchFamily="34" charset="0"/>
                        </a:rPr>
                        <a:t>-2 103</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buNone/>
                      </a:pPr>
                      <a:r>
                        <a:rPr lang="cs-CZ" sz="800" b="0" i="0" u="none" strike="noStrike">
                          <a:solidFill>
                            <a:srgbClr val="000000"/>
                          </a:solidFill>
                          <a:effectLst/>
                          <a:latin typeface="Arial" panose="020B0604020202020204" pitchFamily="34" charset="0"/>
                        </a:rPr>
                        <a:t>-2 801</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buNone/>
                      </a:pPr>
                      <a:r>
                        <a:rPr lang="cs-CZ" sz="800" b="0" i="0" u="none" strike="noStrike">
                          <a:solidFill>
                            <a:srgbClr val="000000"/>
                          </a:solidFill>
                          <a:effectLst/>
                          <a:latin typeface="Arial" panose="020B0604020202020204" pitchFamily="34" charset="0"/>
                        </a:rPr>
                        <a:t>-2 320</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buNone/>
                      </a:pPr>
                      <a:r>
                        <a:rPr lang="cs-CZ" sz="800" b="0" i="0" u="none" strike="noStrike">
                          <a:solidFill>
                            <a:srgbClr val="000000"/>
                          </a:solidFill>
                          <a:effectLst/>
                          <a:latin typeface="Arial" panose="020B0604020202020204" pitchFamily="34" charset="0"/>
                        </a:rPr>
                        <a:t>-3 873</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buNone/>
                      </a:pPr>
                      <a:r>
                        <a:rPr lang="cs-CZ" sz="800" b="0" i="0" u="none" strike="noStrike">
                          <a:solidFill>
                            <a:srgbClr val="000000"/>
                          </a:solidFill>
                          <a:effectLst/>
                          <a:latin typeface="Arial" panose="020B0604020202020204" pitchFamily="34" charset="0"/>
                        </a:rPr>
                        <a:t>-3 059</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extLst>
                  <a:ext uri="{0D108BD9-81ED-4DB2-BD59-A6C34878D82A}">
                    <a16:rowId xmlns:a16="http://schemas.microsoft.com/office/drawing/2014/main" val="3358995054"/>
                  </a:ext>
                </a:extLst>
              </a:tr>
              <a:tr h="248013">
                <a:tc>
                  <a:txBody>
                    <a:bodyPr/>
                    <a:lstStyle/>
                    <a:p>
                      <a:pPr algn="l" rtl="0" fontAlgn="b">
                        <a:buNone/>
                      </a:pPr>
                      <a:r>
                        <a:rPr lang="cs-CZ" sz="800" b="0" i="0" u="none" strike="noStrike">
                          <a:solidFill>
                            <a:srgbClr val="000000"/>
                          </a:solidFill>
                          <a:effectLst/>
                          <a:latin typeface="Arial" panose="020B0604020202020204" pitchFamily="34" charset="0"/>
                        </a:rPr>
                        <a:t>EBT (zisk před zdaněním)</a:t>
                      </a:r>
                    </a:p>
                  </a:txBody>
                  <a:tcPr marL="72000" marR="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buNone/>
                      </a:pPr>
                      <a:r>
                        <a:rPr lang="cs-CZ" sz="800" b="0" i="0" u="none" strike="noStrike">
                          <a:solidFill>
                            <a:srgbClr val="000000"/>
                          </a:solidFill>
                          <a:effectLst/>
                          <a:latin typeface="Arial" panose="020B0604020202020204" pitchFamily="34" charset="0"/>
                        </a:rPr>
                        <a:t>19 339</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buNone/>
                      </a:pPr>
                      <a:r>
                        <a:rPr lang="cs-CZ" sz="800" b="0" i="0" u="none" strike="noStrike">
                          <a:solidFill>
                            <a:srgbClr val="000000"/>
                          </a:solidFill>
                          <a:effectLst/>
                          <a:latin typeface="Arial" panose="020B0604020202020204" pitchFamily="34" charset="0"/>
                        </a:rPr>
                        <a:t>-10 251</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buNone/>
                      </a:pPr>
                      <a:r>
                        <a:rPr lang="cs-CZ" sz="800" b="0" i="0" u="none" strike="noStrike">
                          <a:solidFill>
                            <a:srgbClr val="000000"/>
                          </a:solidFill>
                          <a:effectLst/>
                          <a:latin typeface="Arial" panose="020B0604020202020204" pitchFamily="34" charset="0"/>
                        </a:rPr>
                        <a:t>8 657</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cs-CZ" sz="800" b="0" i="0" u="none" strike="noStrike">
                          <a:solidFill>
                            <a:srgbClr val="000000"/>
                          </a:solidFill>
                          <a:effectLst/>
                          <a:latin typeface="Arial" panose="020B0604020202020204" pitchFamily="34" charset="0"/>
                        </a:rPr>
                        <a:t>25 407</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cs-CZ" sz="800" b="0" i="0" u="none" strike="noStrike">
                          <a:solidFill>
                            <a:srgbClr val="000000"/>
                          </a:solidFill>
                          <a:effectLst/>
                          <a:latin typeface="Arial" panose="020B0604020202020204" pitchFamily="34" charset="0"/>
                        </a:rPr>
                        <a:t>19 141</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cs-CZ" sz="800" b="0" i="0" u="none" strike="noStrike">
                          <a:solidFill>
                            <a:srgbClr val="000000"/>
                          </a:solidFill>
                          <a:effectLst/>
                          <a:latin typeface="Arial" panose="020B0604020202020204" pitchFamily="34" charset="0"/>
                        </a:rPr>
                        <a:t>-12 677</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buNone/>
                      </a:pPr>
                      <a:r>
                        <a:rPr lang="cs-CZ" sz="800" b="0" i="0" u="none" strike="noStrike">
                          <a:solidFill>
                            <a:srgbClr val="000000"/>
                          </a:solidFill>
                          <a:effectLst/>
                          <a:latin typeface="Arial" panose="020B0604020202020204" pitchFamily="34" charset="0"/>
                        </a:rPr>
                        <a:t>2 655</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cs-CZ" sz="800" b="0" i="0" u="none" strike="noStrike">
                          <a:solidFill>
                            <a:srgbClr val="000000"/>
                          </a:solidFill>
                          <a:effectLst/>
                          <a:latin typeface="Arial" panose="020B0604020202020204" pitchFamily="34" charset="0"/>
                        </a:rPr>
                        <a:t>31 170</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5054382"/>
                  </a:ext>
                </a:extLst>
              </a:tr>
              <a:tr h="248013">
                <a:tc>
                  <a:txBody>
                    <a:bodyPr/>
                    <a:lstStyle/>
                    <a:p>
                      <a:pPr algn="l" rtl="0" fontAlgn="b">
                        <a:buNone/>
                      </a:pPr>
                      <a:r>
                        <a:rPr lang="cs-CZ" sz="800" b="0" i="0" u="none" strike="noStrike">
                          <a:solidFill>
                            <a:srgbClr val="000000"/>
                          </a:solidFill>
                          <a:effectLst/>
                          <a:latin typeface="Arial" panose="020B0604020202020204" pitchFamily="34" charset="0"/>
                        </a:rPr>
                        <a:t>Daňový dohad</a:t>
                      </a:r>
                    </a:p>
                  </a:txBody>
                  <a:tcPr marL="72000" marR="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b">
                        <a:buNone/>
                      </a:pPr>
                      <a:r>
                        <a:rPr lang="cs-CZ" sz="800" b="0" i="0" u="none" strike="noStrike">
                          <a:solidFill>
                            <a:srgbClr val="000000"/>
                          </a:solidFill>
                          <a:effectLst/>
                          <a:latin typeface="Arial" panose="020B0604020202020204" pitchFamily="34" charset="0"/>
                        </a:rPr>
                        <a:t>6 649</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b">
                        <a:buNone/>
                      </a:pPr>
                      <a:r>
                        <a:rPr lang="cs-CZ" sz="800" b="0" i="0" u="none" strike="noStrike">
                          <a:solidFill>
                            <a:srgbClr val="000000"/>
                          </a:solidFill>
                          <a:effectLst/>
                          <a:latin typeface="Arial" panose="020B0604020202020204" pitchFamily="34" charset="0"/>
                        </a:rPr>
                        <a:t>-3 525</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b">
                        <a:buNone/>
                      </a:pPr>
                      <a:r>
                        <a:rPr lang="cs-CZ" sz="800" b="0" i="0" u="none" strike="noStrike">
                          <a:solidFill>
                            <a:srgbClr val="000000"/>
                          </a:solidFill>
                          <a:effectLst/>
                          <a:latin typeface="Arial" panose="020B0604020202020204" pitchFamily="34" charset="0"/>
                        </a:rPr>
                        <a:t>7 655</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buNone/>
                      </a:pPr>
                      <a:r>
                        <a:rPr lang="cs-CZ" sz="800" b="0" i="0" u="none" strike="noStrike">
                          <a:solidFill>
                            <a:srgbClr val="000000"/>
                          </a:solidFill>
                          <a:effectLst/>
                          <a:latin typeface="Arial" panose="020B0604020202020204" pitchFamily="34" charset="0"/>
                        </a:rPr>
                        <a:t>4 124</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buNone/>
                      </a:pPr>
                      <a:r>
                        <a:rPr lang="cs-CZ" sz="800" b="0" i="0" u="none" strike="noStrike">
                          <a:solidFill>
                            <a:srgbClr val="000000"/>
                          </a:solidFill>
                          <a:effectLst/>
                          <a:latin typeface="Arial" panose="020B0604020202020204" pitchFamily="34" charset="0"/>
                        </a:rPr>
                        <a:t>6 384</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buNone/>
                      </a:pPr>
                      <a:r>
                        <a:rPr lang="cs-CZ" sz="800" b="0" i="0" u="none" strike="noStrike">
                          <a:solidFill>
                            <a:srgbClr val="000000"/>
                          </a:solidFill>
                          <a:effectLst/>
                          <a:latin typeface="Arial" panose="020B0604020202020204" pitchFamily="34" charset="0"/>
                        </a:rPr>
                        <a:t>-4 228</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buNone/>
                      </a:pPr>
                      <a:r>
                        <a:rPr lang="cs-CZ" sz="800" b="0" i="0" u="none" strike="noStrike">
                          <a:solidFill>
                            <a:srgbClr val="000000"/>
                          </a:solidFill>
                          <a:effectLst/>
                          <a:latin typeface="Arial" panose="020B0604020202020204" pitchFamily="34" charset="0"/>
                        </a:rPr>
                        <a:t>1 724</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buNone/>
                      </a:pPr>
                      <a:r>
                        <a:rPr lang="cs-CZ" sz="800" b="0" i="0" u="none" strike="noStrike">
                          <a:solidFill>
                            <a:srgbClr val="000000"/>
                          </a:solidFill>
                          <a:effectLst/>
                          <a:latin typeface="Arial" panose="020B0604020202020204" pitchFamily="34" charset="0"/>
                        </a:rPr>
                        <a:t>6 899</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extLst>
                  <a:ext uri="{0D108BD9-81ED-4DB2-BD59-A6C34878D82A}">
                    <a16:rowId xmlns:a16="http://schemas.microsoft.com/office/drawing/2014/main" val="1549851097"/>
                  </a:ext>
                </a:extLst>
              </a:tr>
              <a:tr h="248013">
                <a:tc>
                  <a:txBody>
                    <a:bodyPr/>
                    <a:lstStyle/>
                    <a:p>
                      <a:pPr algn="l" rtl="0" fontAlgn="b">
                        <a:buNone/>
                      </a:pPr>
                      <a:r>
                        <a:rPr lang="cs-CZ" sz="800" b="0" i="0" u="none" strike="noStrike">
                          <a:solidFill>
                            <a:srgbClr val="000000"/>
                          </a:solidFill>
                          <a:effectLst/>
                          <a:latin typeface="Arial" panose="020B0604020202020204" pitchFamily="34" charset="0"/>
                        </a:rPr>
                        <a:t>Čistý zisk</a:t>
                      </a:r>
                    </a:p>
                  </a:txBody>
                  <a:tcPr marL="72000" marR="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cs-CZ" sz="800" b="0" i="0" u="none" strike="noStrike">
                          <a:solidFill>
                            <a:srgbClr val="000000"/>
                          </a:solidFill>
                          <a:effectLst/>
                          <a:latin typeface="Arial" panose="020B0604020202020204" pitchFamily="34" charset="0"/>
                        </a:rPr>
                        <a:t>12 690</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cs-CZ" sz="800" b="0" i="0" u="none" strike="noStrike">
                          <a:solidFill>
                            <a:srgbClr val="000000"/>
                          </a:solidFill>
                          <a:effectLst/>
                          <a:latin typeface="Arial" panose="020B0604020202020204" pitchFamily="34" charset="0"/>
                        </a:rPr>
                        <a:t>-6 726</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cs-CZ" sz="800" b="0" i="0" u="none" strike="noStrike">
                          <a:solidFill>
                            <a:srgbClr val="000000"/>
                          </a:solidFill>
                          <a:effectLst/>
                          <a:latin typeface="Arial" panose="020B0604020202020204" pitchFamily="34" charset="0"/>
                        </a:rPr>
                        <a:t>1 002</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cs-CZ" sz="800" b="0" i="0" u="none" strike="noStrike">
                          <a:solidFill>
                            <a:srgbClr val="000000"/>
                          </a:solidFill>
                          <a:effectLst/>
                          <a:latin typeface="Arial" panose="020B0604020202020204" pitchFamily="34" charset="0"/>
                        </a:rPr>
                        <a:t>21 283</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cs-CZ" sz="800" b="0" i="0" u="none" strike="noStrike">
                          <a:solidFill>
                            <a:srgbClr val="000000"/>
                          </a:solidFill>
                          <a:effectLst/>
                          <a:latin typeface="Arial" panose="020B0604020202020204" pitchFamily="34" charset="0"/>
                        </a:rPr>
                        <a:t>12 757</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cs-CZ" sz="800" b="0" i="0" u="none" strike="noStrike">
                          <a:solidFill>
                            <a:srgbClr val="000000"/>
                          </a:solidFill>
                          <a:effectLst/>
                          <a:latin typeface="Arial" panose="020B0604020202020204" pitchFamily="34" charset="0"/>
                        </a:rPr>
                        <a:t>-8 449</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cs-CZ" sz="800" b="0" i="0" u="none" strike="noStrike">
                          <a:solidFill>
                            <a:srgbClr val="000000"/>
                          </a:solidFill>
                          <a:effectLst/>
                          <a:latin typeface="Arial" panose="020B0604020202020204" pitchFamily="34" charset="0"/>
                        </a:rPr>
                        <a:t>931</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cs-CZ" sz="800" b="0" i="0" u="none" strike="noStrike">
                          <a:solidFill>
                            <a:srgbClr val="000000"/>
                          </a:solidFill>
                          <a:effectLst/>
                          <a:latin typeface="Arial" panose="020B0604020202020204" pitchFamily="34" charset="0"/>
                        </a:rPr>
                        <a:t>24 271</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45946126"/>
                  </a:ext>
                </a:extLst>
              </a:tr>
              <a:tr h="248013">
                <a:tc>
                  <a:txBody>
                    <a:bodyPr/>
                    <a:lstStyle/>
                    <a:p>
                      <a:pPr algn="l" rtl="0" fontAlgn="b">
                        <a:buNone/>
                      </a:pPr>
                      <a:r>
                        <a:rPr lang="cs-CZ" sz="800" b="0" i="0" u="none" strike="noStrike">
                          <a:solidFill>
                            <a:srgbClr val="000000"/>
                          </a:solidFill>
                          <a:effectLst/>
                          <a:latin typeface="Arial" panose="020B0604020202020204" pitchFamily="34" charset="0"/>
                        </a:rPr>
                        <a:t>Čistý zisk bez minoritních podílů</a:t>
                      </a:r>
                    </a:p>
                  </a:txBody>
                  <a:tcPr marL="72000" marR="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buNone/>
                      </a:pPr>
                      <a:r>
                        <a:rPr lang="cs-CZ" sz="800" b="0" i="0" u="none" strike="noStrike">
                          <a:solidFill>
                            <a:srgbClr val="000000"/>
                          </a:solidFill>
                          <a:effectLst/>
                          <a:latin typeface="Arial" panose="020B0604020202020204" pitchFamily="34" charset="0"/>
                        </a:rPr>
                        <a:t>10 279</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buNone/>
                      </a:pPr>
                      <a:r>
                        <a:rPr lang="cs-CZ" sz="800" b="0" i="0" u="none" strike="noStrike">
                          <a:solidFill>
                            <a:srgbClr val="000000"/>
                          </a:solidFill>
                          <a:effectLst/>
                          <a:latin typeface="Arial" panose="020B0604020202020204" pitchFamily="34" charset="0"/>
                        </a:rPr>
                        <a:t>-5 216</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buNone/>
                      </a:pPr>
                      <a:r>
                        <a:rPr lang="cs-CZ" sz="800" b="0" i="0" u="none" strike="noStrike">
                          <a:solidFill>
                            <a:srgbClr val="000000"/>
                          </a:solidFill>
                          <a:effectLst/>
                          <a:latin typeface="Arial" panose="020B0604020202020204" pitchFamily="34" charset="0"/>
                        </a:rPr>
                        <a:t>-1 106</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buNone/>
                      </a:pPr>
                      <a:r>
                        <a:rPr lang="cs-CZ" sz="800" b="0" i="0" u="none" strike="noStrike">
                          <a:solidFill>
                            <a:srgbClr val="000000"/>
                          </a:solidFill>
                          <a:effectLst/>
                          <a:latin typeface="Arial" panose="020B0604020202020204" pitchFamily="34" charset="0"/>
                        </a:rPr>
                        <a:t>18 069</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buNone/>
                      </a:pPr>
                      <a:r>
                        <a:rPr lang="cs-CZ" sz="800" b="0" i="0" u="none" strike="noStrike">
                          <a:solidFill>
                            <a:srgbClr val="000000"/>
                          </a:solidFill>
                          <a:effectLst/>
                          <a:latin typeface="Arial" panose="020B0604020202020204" pitchFamily="34" charset="0"/>
                        </a:rPr>
                        <a:t>10 831</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buNone/>
                      </a:pPr>
                      <a:r>
                        <a:rPr lang="cs-CZ" sz="800" b="0" i="0" u="none" strike="noStrike">
                          <a:solidFill>
                            <a:srgbClr val="000000"/>
                          </a:solidFill>
                          <a:effectLst/>
                          <a:latin typeface="Arial" panose="020B0604020202020204" pitchFamily="34" charset="0"/>
                        </a:rPr>
                        <a:t>-7 173</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buNone/>
                      </a:pPr>
                      <a:r>
                        <a:rPr lang="cs-CZ" sz="800" b="0" i="0" u="none" strike="noStrike">
                          <a:solidFill>
                            <a:srgbClr val="000000"/>
                          </a:solidFill>
                          <a:effectLst/>
                          <a:latin typeface="Arial" panose="020B0604020202020204" pitchFamily="34" charset="0"/>
                        </a:rPr>
                        <a:t>-9 934</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buNone/>
                      </a:pPr>
                      <a:r>
                        <a:rPr lang="cs-CZ" sz="800" b="0" i="0" u="none" strike="noStrike">
                          <a:solidFill>
                            <a:srgbClr val="000000"/>
                          </a:solidFill>
                          <a:effectLst/>
                          <a:latin typeface="Arial" panose="020B0604020202020204" pitchFamily="34" charset="0"/>
                        </a:rPr>
                        <a:t>20 622</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extLst>
                  <a:ext uri="{0D108BD9-81ED-4DB2-BD59-A6C34878D82A}">
                    <a16:rowId xmlns:a16="http://schemas.microsoft.com/office/drawing/2014/main" val="897468451"/>
                  </a:ext>
                </a:extLst>
              </a:tr>
              <a:tr h="248013">
                <a:tc>
                  <a:txBody>
                    <a:bodyPr/>
                    <a:lstStyle/>
                    <a:p>
                      <a:pPr algn="l" rtl="0" fontAlgn="b">
                        <a:buNone/>
                      </a:pPr>
                      <a:r>
                        <a:rPr lang="pl-PL" sz="800" b="0" i="0" u="none" strike="noStrike">
                          <a:solidFill>
                            <a:srgbClr val="000000"/>
                          </a:solidFill>
                          <a:effectLst/>
                          <a:latin typeface="Arial" panose="020B0604020202020204" pitchFamily="34" charset="0"/>
                        </a:rPr>
                        <a:t>EPS (čistý zisk na akcii)</a:t>
                      </a:r>
                    </a:p>
                  </a:txBody>
                  <a:tcPr marL="72000" marR="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buNone/>
                      </a:pPr>
                      <a:r>
                        <a:rPr lang="cs-CZ" sz="800" b="0" i="0" u="none" strike="noStrike">
                          <a:solidFill>
                            <a:srgbClr val="000000"/>
                          </a:solidFill>
                          <a:effectLst/>
                          <a:latin typeface="Arial" panose="020B0604020202020204" pitchFamily="34" charset="0"/>
                        </a:rPr>
                        <a:t>3,41</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buNone/>
                      </a:pPr>
                      <a:r>
                        <a:rPr lang="cs-CZ" sz="800" b="0" i="0" u="none" strike="noStrike">
                          <a:solidFill>
                            <a:srgbClr val="000000"/>
                          </a:solidFill>
                          <a:effectLst/>
                          <a:latin typeface="Arial" panose="020B0604020202020204" pitchFamily="34" charset="0"/>
                        </a:rPr>
                        <a:t>-1,73</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buNone/>
                      </a:pPr>
                      <a:r>
                        <a:rPr lang="cs-CZ" sz="800" b="0" i="0" u="none" strike="noStrike">
                          <a:solidFill>
                            <a:srgbClr val="000000"/>
                          </a:solidFill>
                          <a:effectLst/>
                          <a:latin typeface="Arial" panose="020B0604020202020204" pitchFamily="34" charset="0"/>
                        </a:rPr>
                        <a:t>-0,37</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buNone/>
                      </a:pPr>
                      <a:r>
                        <a:rPr lang="cs-CZ" sz="800" b="0" i="0" u="none" strike="noStrike">
                          <a:solidFill>
                            <a:srgbClr val="000000"/>
                          </a:solidFill>
                          <a:effectLst/>
                          <a:latin typeface="Arial" panose="020B0604020202020204" pitchFamily="34" charset="0"/>
                        </a:rPr>
                        <a:t>5,99</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buNone/>
                      </a:pPr>
                      <a:r>
                        <a:rPr lang="cs-CZ" sz="800" b="0" i="0" u="none" strike="noStrike">
                          <a:solidFill>
                            <a:srgbClr val="000000"/>
                          </a:solidFill>
                          <a:effectLst/>
                          <a:latin typeface="Arial" panose="020B0604020202020204" pitchFamily="34" charset="0"/>
                        </a:rPr>
                        <a:t>3,59</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buNone/>
                      </a:pPr>
                      <a:r>
                        <a:rPr lang="cs-CZ" sz="800" b="0" i="0" u="none" strike="noStrike">
                          <a:solidFill>
                            <a:srgbClr val="000000"/>
                          </a:solidFill>
                          <a:effectLst/>
                          <a:latin typeface="Arial" panose="020B0604020202020204" pitchFamily="34" charset="0"/>
                        </a:rPr>
                        <a:t>-2,38</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buNone/>
                      </a:pPr>
                      <a:r>
                        <a:rPr lang="cs-CZ" sz="800" b="0" i="0" u="none" strike="noStrike">
                          <a:solidFill>
                            <a:srgbClr val="000000"/>
                          </a:solidFill>
                          <a:effectLst/>
                          <a:latin typeface="Arial" panose="020B0604020202020204" pitchFamily="34" charset="0"/>
                        </a:rPr>
                        <a:t>-4,51</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buNone/>
                      </a:pPr>
                      <a:r>
                        <a:rPr lang="cs-CZ" sz="800" b="0" i="0" u="none" strike="noStrike">
                          <a:solidFill>
                            <a:srgbClr val="000000"/>
                          </a:solidFill>
                          <a:effectLst/>
                          <a:latin typeface="Arial" panose="020B0604020202020204" pitchFamily="34" charset="0"/>
                        </a:rPr>
                        <a:t>8,05</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extLst>
                  <a:ext uri="{0D108BD9-81ED-4DB2-BD59-A6C34878D82A}">
                    <a16:rowId xmlns:a16="http://schemas.microsoft.com/office/drawing/2014/main" val="3988204644"/>
                  </a:ext>
                </a:extLst>
              </a:tr>
              <a:tr h="264547">
                <a:tc>
                  <a:txBody>
                    <a:bodyPr/>
                    <a:lstStyle/>
                    <a:p>
                      <a:pPr algn="l" rtl="0" fontAlgn="b">
                        <a:buNone/>
                      </a:pPr>
                      <a:r>
                        <a:rPr lang="cs-CZ" sz="800" b="0" i="0" u="none" strike="noStrike">
                          <a:solidFill>
                            <a:srgbClr val="000000"/>
                          </a:solidFill>
                          <a:effectLst/>
                          <a:latin typeface="Arial" panose="020B0604020202020204" pitchFamily="34" charset="0"/>
                        </a:rPr>
                        <a:t>Čistá marže (%)</a:t>
                      </a:r>
                    </a:p>
                  </a:txBody>
                  <a:tcPr marL="72000" marR="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cs-CZ" sz="800" b="0" i="0" u="none" strike="noStrike">
                          <a:solidFill>
                            <a:srgbClr val="000000"/>
                          </a:solidFill>
                          <a:effectLst/>
                          <a:latin typeface="Arial" panose="020B0604020202020204" pitchFamily="34" charset="0"/>
                        </a:rPr>
                        <a:t>3,45%</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cs-CZ" sz="800" b="0" i="0" u="none" strike="noStrike">
                          <a:solidFill>
                            <a:srgbClr val="000000"/>
                          </a:solidFill>
                          <a:effectLst/>
                          <a:latin typeface="Arial" panose="020B0604020202020204" pitchFamily="34" charset="0"/>
                        </a:rPr>
                        <a:t>-3,43%</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cs-CZ" sz="800" b="0" i="0" u="none" strike="noStrike">
                          <a:solidFill>
                            <a:srgbClr val="000000"/>
                          </a:solidFill>
                          <a:effectLst/>
                          <a:latin typeface="Arial" panose="020B0604020202020204" pitchFamily="34" charset="0"/>
                        </a:rPr>
                        <a:t>0,24%</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cs-CZ" sz="800" b="0" i="0" u="none" strike="noStrike">
                          <a:solidFill>
                            <a:srgbClr val="000000"/>
                          </a:solidFill>
                          <a:effectLst/>
                          <a:latin typeface="Arial" panose="020B0604020202020204" pitchFamily="34" charset="0"/>
                        </a:rPr>
                        <a:t>7,00%</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cs-CZ" sz="800" b="0" i="0" u="none" strike="noStrike">
                          <a:solidFill>
                            <a:srgbClr val="000000"/>
                          </a:solidFill>
                          <a:effectLst/>
                          <a:latin typeface="Arial" panose="020B0604020202020204" pitchFamily="34" charset="0"/>
                        </a:rPr>
                        <a:t>4,05%</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cs-CZ" sz="800" b="0" i="0" u="none" strike="noStrike">
                          <a:solidFill>
                            <a:srgbClr val="000000"/>
                          </a:solidFill>
                          <a:effectLst/>
                          <a:latin typeface="Arial" panose="020B0604020202020204" pitchFamily="34" charset="0"/>
                        </a:rPr>
                        <a:t>-5,09%</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cs-CZ" sz="800" b="0" i="0" u="none" strike="noStrike">
                          <a:solidFill>
                            <a:srgbClr val="000000"/>
                          </a:solidFill>
                          <a:effectLst/>
                          <a:latin typeface="Arial" panose="020B0604020202020204" pitchFamily="34" charset="0"/>
                        </a:rPr>
                        <a:t>0,27%</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cs-CZ" sz="800" b="0" i="0" u="none" strike="noStrike">
                          <a:solidFill>
                            <a:srgbClr val="000000"/>
                          </a:solidFill>
                          <a:effectLst/>
                          <a:latin typeface="Arial" panose="020B0604020202020204" pitchFamily="34" charset="0"/>
                        </a:rPr>
                        <a:t>9,10%</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96259737"/>
                  </a:ext>
                </a:extLst>
              </a:tr>
              <a:tr h="251584">
                <a:tc>
                  <a:txBody>
                    <a:bodyPr/>
                    <a:lstStyle/>
                    <a:p>
                      <a:pPr marL="36000" algn="l" fontAlgn="ctr">
                        <a:buNone/>
                      </a:pPr>
                      <a:r>
                        <a:rPr lang="cs-CZ" sz="1800" b="0" i="0" u="none" strike="noStrike">
                          <a:solidFill>
                            <a:srgbClr val="000000"/>
                          </a:solidFill>
                          <a:effectLst/>
                          <a:latin typeface="Helvetica"/>
                          <a:cs typeface="Helvetica"/>
                        </a:rPr>
                        <a:t> </a:t>
                      </a:r>
                    </a:p>
                  </a:txBody>
                  <a:tcPr marL="72000" marR="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6000" algn="ctr" fontAlgn="ctr">
                        <a:buNone/>
                      </a:pPr>
                      <a:endParaRPr lang="cs-CZ" sz="1800" b="0" i="0" u="none" strike="noStrike">
                        <a:solidFill>
                          <a:srgbClr val="000000"/>
                        </a:solidFill>
                        <a:effectLst/>
                        <a:latin typeface="Helvetica"/>
                        <a:cs typeface="Helvetica"/>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6000" algn="ctr" fontAlgn="ctr">
                        <a:buNone/>
                      </a:pPr>
                      <a:endParaRPr lang="cs-CZ" sz="1800" b="0" i="0" u="none" strike="noStrike">
                        <a:solidFill>
                          <a:srgbClr val="000000"/>
                        </a:solidFill>
                        <a:effectLst/>
                        <a:latin typeface="Helvetica"/>
                        <a:cs typeface="Helvetica"/>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6000" algn="ctr" fontAlgn="ctr">
                        <a:buNone/>
                      </a:pPr>
                      <a:endParaRPr lang="cs-CZ" sz="1800" b="0" i="0" u="none" strike="noStrike">
                        <a:solidFill>
                          <a:srgbClr val="000000"/>
                        </a:solidFill>
                        <a:effectLst/>
                        <a:latin typeface="Helvetica"/>
                        <a:cs typeface="Helvetica"/>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6000" algn="ctr" fontAlgn="ctr">
                        <a:buNone/>
                      </a:pPr>
                      <a:endParaRPr lang="cs-CZ" sz="1800" b="0" i="0" u="none" strike="noStrike">
                        <a:solidFill>
                          <a:srgbClr val="000000"/>
                        </a:solidFill>
                        <a:effectLst/>
                        <a:latin typeface="Helvetica"/>
                        <a:cs typeface="Helvetica"/>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6000" algn="ctr" fontAlgn="ctr">
                        <a:buNone/>
                      </a:pPr>
                      <a:endParaRPr lang="cs-CZ" sz="1800" b="0" i="0" u="none" strike="noStrike">
                        <a:solidFill>
                          <a:srgbClr val="000000"/>
                        </a:solidFill>
                        <a:effectLst/>
                        <a:latin typeface="Helvetica"/>
                        <a:cs typeface="Helvetica"/>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6000" algn="ctr" fontAlgn="ctr">
                        <a:buNone/>
                      </a:pPr>
                      <a:endParaRPr lang="cs-CZ" sz="1800" b="0" i="0" u="none" strike="noStrike">
                        <a:solidFill>
                          <a:srgbClr val="000000"/>
                        </a:solidFill>
                        <a:effectLst/>
                        <a:latin typeface="Helvetica"/>
                        <a:cs typeface="Helvetica"/>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6000" algn="ctr" fontAlgn="ctr">
                        <a:buNone/>
                      </a:pPr>
                      <a:endParaRPr lang="cs-CZ" sz="1800" b="0" i="0" u="none" strike="noStrike">
                        <a:solidFill>
                          <a:srgbClr val="000000"/>
                        </a:solidFill>
                        <a:effectLst/>
                        <a:latin typeface="Helvetica"/>
                        <a:cs typeface="Helvetica"/>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6000" algn="ctr" fontAlgn="ctr">
                        <a:buNone/>
                      </a:pPr>
                      <a:endParaRPr lang="cs-CZ" sz="1800" b="0" i="0" u="none" strike="noStrike">
                        <a:solidFill>
                          <a:srgbClr val="000000"/>
                        </a:solidFill>
                        <a:effectLst/>
                        <a:latin typeface="Helvetica"/>
                        <a:cs typeface="Helvetica"/>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4038881"/>
                  </a:ext>
                </a:extLst>
              </a:tr>
              <a:tr h="248013">
                <a:tc>
                  <a:txBody>
                    <a:bodyPr/>
                    <a:lstStyle/>
                    <a:p>
                      <a:pPr marL="36000" algn="l" rtl="0" fontAlgn="ctr">
                        <a:buNone/>
                      </a:pPr>
                      <a:r>
                        <a:rPr lang="cs-CZ" sz="800" b="1" i="0" u="none" strike="noStrike">
                          <a:solidFill>
                            <a:srgbClr val="FE4C00"/>
                          </a:solidFill>
                          <a:effectLst/>
                          <a:latin typeface="Helvetica"/>
                          <a:cs typeface="Helvetica"/>
                        </a:rPr>
                        <a:t>Ukazatele rozvahy (tis. Kč)</a:t>
                      </a:r>
                    </a:p>
                  </a:txBody>
                  <a:tcPr marL="72000" marR="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buNone/>
                      </a:pPr>
                      <a:r>
                        <a:rPr lang="cs-CZ" sz="800" b="1" i="0" u="none" strike="noStrike">
                          <a:solidFill>
                            <a:srgbClr val="FE4C00"/>
                          </a:solidFill>
                          <a:effectLst/>
                          <a:latin typeface="Arial" panose="020B0604020202020204" pitchFamily="34" charset="0"/>
                        </a:rPr>
                        <a:t>Q2 2026</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buNone/>
                      </a:pPr>
                      <a:r>
                        <a:rPr lang="cs-CZ" sz="800" b="1" i="0" u="none" strike="noStrike">
                          <a:solidFill>
                            <a:srgbClr val="FE4C00"/>
                          </a:solidFill>
                          <a:effectLst/>
                          <a:latin typeface="Arial" panose="020B0604020202020204" pitchFamily="34" charset="0"/>
                        </a:rPr>
                        <a:t>Q1 2026</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buNone/>
                      </a:pPr>
                      <a:r>
                        <a:rPr lang="cs-CZ" sz="800" b="1" i="0" u="none" strike="noStrike">
                          <a:solidFill>
                            <a:srgbClr val="FE4C00"/>
                          </a:solidFill>
                          <a:effectLst/>
                          <a:latin typeface="Arial" panose="020B0604020202020204" pitchFamily="34" charset="0"/>
                        </a:rPr>
                        <a:t>Q4 2025</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buNone/>
                      </a:pPr>
                      <a:r>
                        <a:rPr lang="cs-CZ" sz="800" b="1" i="0" u="none" strike="noStrike">
                          <a:solidFill>
                            <a:srgbClr val="FE4C00"/>
                          </a:solidFill>
                          <a:effectLst/>
                          <a:latin typeface="Arial" panose="020B0604020202020204" pitchFamily="34" charset="0"/>
                        </a:rPr>
                        <a:t>Q3 2025</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buNone/>
                      </a:pPr>
                      <a:r>
                        <a:rPr lang="cs-CZ" sz="800" b="1" i="0" u="none" strike="noStrike">
                          <a:solidFill>
                            <a:srgbClr val="FE4C00"/>
                          </a:solidFill>
                          <a:effectLst/>
                          <a:latin typeface="Arial" panose="020B0604020202020204" pitchFamily="34" charset="0"/>
                        </a:rPr>
                        <a:t>Q2 2025</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buNone/>
                      </a:pPr>
                      <a:r>
                        <a:rPr lang="cs-CZ" sz="800" b="1" i="0" u="none" strike="noStrike">
                          <a:solidFill>
                            <a:srgbClr val="FE4C00"/>
                          </a:solidFill>
                          <a:effectLst/>
                          <a:latin typeface="Arial" panose="020B0604020202020204" pitchFamily="34" charset="0"/>
                        </a:rPr>
                        <a:t>Q1 2025</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buNone/>
                      </a:pPr>
                      <a:r>
                        <a:rPr lang="cs-CZ" sz="800" b="1" i="0" u="none" strike="noStrike">
                          <a:solidFill>
                            <a:srgbClr val="FE4C00"/>
                          </a:solidFill>
                          <a:effectLst/>
                          <a:latin typeface="Arial" panose="020B0604020202020204" pitchFamily="34" charset="0"/>
                        </a:rPr>
                        <a:t>Q4 2024</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buNone/>
                      </a:pPr>
                      <a:r>
                        <a:rPr lang="cs-CZ" sz="800" b="1" i="0" u="none" strike="noStrike">
                          <a:solidFill>
                            <a:srgbClr val="FE4C00"/>
                          </a:solidFill>
                          <a:effectLst/>
                          <a:latin typeface="Arial" panose="020B0604020202020204" pitchFamily="34" charset="0"/>
                        </a:rPr>
                        <a:t>Q3 2024</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30360616"/>
                  </a:ext>
                </a:extLst>
              </a:tr>
              <a:tr h="248013">
                <a:tc>
                  <a:txBody>
                    <a:bodyPr/>
                    <a:lstStyle/>
                    <a:p>
                      <a:pPr marL="36000" algn="l" rtl="0" fontAlgn="ctr">
                        <a:buNone/>
                      </a:pPr>
                      <a:r>
                        <a:rPr lang="cs-CZ" sz="800" b="0" i="0" u="none" strike="noStrike">
                          <a:solidFill>
                            <a:srgbClr val="000000"/>
                          </a:solidFill>
                          <a:effectLst/>
                          <a:latin typeface="Helvetica"/>
                          <a:cs typeface="Helvetica"/>
                        </a:rPr>
                        <a:t>Vlastní kapitál</a:t>
                      </a:r>
                    </a:p>
                  </a:txBody>
                  <a:tcPr marL="72000" marR="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b">
                        <a:buNone/>
                      </a:pPr>
                      <a:r>
                        <a:rPr lang="cs-CZ" sz="800" b="0" i="0" u="none" strike="noStrike">
                          <a:solidFill>
                            <a:srgbClr val="000000"/>
                          </a:solidFill>
                          <a:effectLst/>
                          <a:latin typeface="Arial" panose="020B0604020202020204" pitchFamily="34" charset="0"/>
                        </a:rPr>
                        <a:t>415 293</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b">
                        <a:buNone/>
                      </a:pPr>
                      <a:r>
                        <a:rPr lang="cs-CZ" sz="800" b="0" i="0" u="none" strike="noStrike">
                          <a:solidFill>
                            <a:srgbClr val="000000"/>
                          </a:solidFill>
                          <a:effectLst/>
                          <a:latin typeface="Arial" panose="020B0604020202020204" pitchFamily="34" charset="0"/>
                        </a:rPr>
                        <a:t>405 015</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b">
                        <a:buNone/>
                      </a:pPr>
                      <a:r>
                        <a:rPr lang="cs-CZ" sz="800" b="0" i="0" u="none" strike="noStrike">
                          <a:solidFill>
                            <a:srgbClr val="000000"/>
                          </a:solidFill>
                          <a:effectLst/>
                          <a:latin typeface="Arial" panose="020B0604020202020204" pitchFamily="34" charset="0"/>
                        </a:rPr>
                        <a:t>409 218</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buNone/>
                      </a:pPr>
                      <a:r>
                        <a:rPr lang="cs-CZ" sz="800" b="0" i="0" u="none" strike="noStrike">
                          <a:solidFill>
                            <a:srgbClr val="000000"/>
                          </a:solidFill>
                          <a:effectLst/>
                          <a:latin typeface="Arial" panose="020B0604020202020204" pitchFamily="34" charset="0"/>
                        </a:rPr>
                        <a:t>419 532</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buNone/>
                      </a:pPr>
                      <a:r>
                        <a:rPr lang="cs-CZ" sz="800" b="0" i="0" u="none" strike="noStrike">
                          <a:solidFill>
                            <a:srgbClr val="000000"/>
                          </a:solidFill>
                          <a:effectLst/>
                          <a:latin typeface="Arial" panose="020B0604020202020204" pitchFamily="34" charset="0"/>
                        </a:rPr>
                        <a:t>417 694</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buNone/>
                      </a:pPr>
                      <a:r>
                        <a:rPr lang="cs-CZ" sz="800" b="0" i="0" u="none" strike="noStrike">
                          <a:solidFill>
                            <a:srgbClr val="000000"/>
                          </a:solidFill>
                          <a:effectLst/>
                          <a:latin typeface="Arial" panose="020B0604020202020204" pitchFamily="34" charset="0"/>
                        </a:rPr>
                        <a:t>406 937</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b">
                        <a:buNone/>
                      </a:pPr>
                      <a:r>
                        <a:rPr lang="cs-CZ" sz="800" b="0" i="0" u="none" strike="noStrike">
                          <a:solidFill>
                            <a:srgbClr val="000000"/>
                          </a:solidFill>
                          <a:effectLst/>
                          <a:latin typeface="Arial" panose="020B0604020202020204" pitchFamily="34" charset="0"/>
                        </a:rPr>
                        <a:t>415 386</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buNone/>
                      </a:pPr>
                      <a:r>
                        <a:rPr lang="cs-CZ" sz="800" b="0" i="0" u="none" strike="noStrike">
                          <a:solidFill>
                            <a:srgbClr val="000000"/>
                          </a:solidFill>
                          <a:effectLst/>
                          <a:latin typeface="Arial" panose="020B0604020202020204" pitchFamily="34" charset="0"/>
                        </a:rPr>
                        <a:t>413 658</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extLst>
                  <a:ext uri="{0D108BD9-81ED-4DB2-BD59-A6C34878D82A}">
                    <a16:rowId xmlns:a16="http://schemas.microsoft.com/office/drawing/2014/main" val="2277370805"/>
                  </a:ext>
                </a:extLst>
              </a:tr>
              <a:tr h="248013">
                <a:tc>
                  <a:txBody>
                    <a:bodyPr/>
                    <a:lstStyle/>
                    <a:p>
                      <a:pPr marL="36000" algn="l" rtl="0" fontAlgn="ctr">
                        <a:buNone/>
                      </a:pPr>
                      <a:r>
                        <a:rPr lang="cs-CZ" sz="800" b="0" i="0" u="none" strike="noStrike">
                          <a:solidFill>
                            <a:srgbClr val="000000"/>
                          </a:solidFill>
                          <a:effectLst/>
                          <a:latin typeface="Helvetica"/>
                          <a:cs typeface="Helvetica"/>
                        </a:rPr>
                        <a:t>Celkový úročený dluh</a:t>
                      </a:r>
                    </a:p>
                  </a:txBody>
                  <a:tcPr marL="72000" marR="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buNone/>
                      </a:pPr>
                      <a:r>
                        <a:rPr lang="cs-CZ" sz="800" b="0" i="0" u="none" strike="noStrike">
                          <a:solidFill>
                            <a:srgbClr val="000000"/>
                          </a:solidFill>
                          <a:effectLst/>
                          <a:latin typeface="Arial" panose="020B0604020202020204" pitchFamily="34" charset="0"/>
                        </a:rPr>
                        <a:t>151 583</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buNone/>
                      </a:pPr>
                      <a:r>
                        <a:rPr lang="cs-CZ" sz="800" b="0" i="0" u="none" strike="noStrike">
                          <a:solidFill>
                            <a:srgbClr val="000000"/>
                          </a:solidFill>
                          <a:effectLst/>
                          <a:latin typeface="Arial" panose="020B0604020202020204" pitchFamily="34" charset="0"/>
                        </a:rPr>
                        <a:t>134 215</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buNone/>
                      </a:pPr>
                      <a:r>
                        <a:rPr lang="cs-CZ" sz="800" b="0" i="0" u="none" strike="noStrike">
                          <a:solidFill>
                            <a:srgbClr val="000000"/>
                          </a:solidFill>
                          <a:effectLst/>
                          <a:latin typeface="Arial" panose="020B0604020202020204" pitchFamily="34" charset="0"/>
                        </a:rPr>
                        <a:t>138 949</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cs-CZ" sz="800" b="0" i="0" u="none" strike="noStrike">
                          <a:solidFill>
                            <a:srgbClr val="000000"/>
                          </a:solidFill>
                          <a:effectLst/>
                          <a:latin typeface="Arial" panose="020B0604020202020204" pitchFamily="34" charset="0"/>
                        </a:rPr>
                        <a:t>129 062</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cs-CZ" sz="800" b="0" i="0" u="none" strike="noStrike">
                          <a:solidFill>
                            <a:srgbClr val="000000"/>
                          </a:solidFill>
                          <a:effectLst/>
                          <a:latin typeface="Arial" panose="020B0604020202020204" pitchFamily="34" charset="0"/>
                        </a:rPr>
                        <a:t>130 234</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cs-CZ" sz="800" b="0" i="0" u="none" strike="noStrike">
                          <a:solidFill>
                            <a:srgbClr val="000000"/>
                          </a:solidFill>
                          <a:effectLst/>
                          <a:latin typeface="Arial" panose="020B0604020202020204" pitchFamily="34" charset="0"/>
                        </a:rPr>
                        <a:t>126 144</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buNone/>
                      </a:pPr>
                      <a:r>
                        <a:rPr lang="cs-CZ" sz="800" b="0" i="0" u="none" strike="noStrike">
                          <a:solidFill>
                            <a:srgbClr val="000000"/>
                          </a:solidFill>
                          <a:effectLst/>
                          <a:latin typeface="Arial" panose="020B0604020202020204" pitchFamily="34" charset="0"/>
                        </a:rPr>
                        <a:t>125 057</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cs-CZ" sz="800" b="0" i="0" u="none" strike="noStrike">
                          <a:solidFill>
                            <a:srgbClr val="000000"/>
                          </a:solidFill>
                          <a:effectLst/>
                          <a:latin typeface="Arial" panose="020B0604020202020204" pitchFamily="34" charset="0"/>
                        </a:rPr>
                        <a:t>135 062</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93463923"/>
                  </a:ext>
                </a:extLst>
              </a:tr>
              <a:tr h="248013">
                <a:tc>
                  <a:txBody>
                    <a:bodyPr/>
                    <a:lstStyle/>
                    <a:p>
                      <a:pPr marL="36000" algn="l" rtl="0" fontAlgn="ctr">
                        <a:buNone/>
                      </a:pPr>
                      <a:r>
                        <a:rPr lang="cs-CZ" sz="800" b="0" i="0" u="none" strike="noStrike">
                          <a:solidFill>
                            <a:srgbClr val="000000"/>
                          </a:solidFill>
                          <a:effectLst/>
                          <a:latin typeface="Helvetica"/>
                          <a:cs typeface="Helvetica"/>
                        </a:rPr>
                        <a:t>Volné peněžní prostředky</a:t>
                      </a:r>
                    </a:p>
                  </a:txBody>
                  <a:tcPr marL="72000" marR="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b">
                        <a:buNone/>
                      </a:pPr>
                      <a:r>
                        <a:rPr lang="cs-CZ" sz="800" b="0" i="0" u="none" strike="noStrike">
                          <a:solidFill>
                            <a:srgbClr val="000000"/>
                          </a:solidFill>
                          <a:effectLst/>
                          <a:latin typeface="Arial" panose="020B0604020202020204" pitchFamily="34" charset="0"/>
                        </a:rPr>
                        <a:t>89 363</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b">
                        <a:buNone/>
                      </a:pPr>
                      <a:r>
                        <a:rPr lang="cs-CZ" sz="800" b="0" i="0" u="none" strike="noStrike">
                          <a:solidFill>
                            <a:srgbClr val="000000"/>
                          </a:solidFill>
                          <a:effectLst/>
                          <a:latin typeface="Arial" panose="020B0604020202020204" pitchFamily="34" charset="0"/>
                        </a:rPr>
                        <a:t>91 442</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b">
                        <a:buNone/>
                      </a:pPr>
                      <a:r>
                        <a:rPr lang="cs-CZ" sz="800" b="0" i="0" u="none" strike="noStrike">
                          <a:solidFill>
                            <a:srgbClr val="000000"/>
                          </a:solidFill>
                          <a:effectLst/>
                          <a:latin typeface="Arial" panose="020B0604020202020204" pitchFamily="34" charset="0"/>
                        </a:rPr>
                        <a:t>108 053</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buNone/>
                      </a:pPr>
                      <a:r>
                        <a:rPr lang="cs-CZ" sz="800" b="0" i="0" u="none" strike="noStrike">
                          <a:solidFill>
                            <a:srgbClr val="000000"/>
                          </a:solidFill>
                          <a:effectLst/>
                          <a:latin typeface="Arial" panose="020B0604020202020204" pitchFamily="34" charset="0"/>
                        </a:rPr>
                        <a:t>82 639</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buNone/>
                      </a:pPr>
                      <a:r>
                        <a:rPr lang="cs-CZ" sz="800" b="0" i="0" u="none" strike="noStrike">
                          <a:solidFill>
                            <a:srgbClr val="000000"/>
                          </a:solidFill>
                          <a:effectLst/>
                          <a:latin typeface="Arial" panose="020B0604020202020204" pitchFamily="34" charset="0"/>
                        </a:rPr>
                        <a:t>94 768</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buNone/>
                      </a:pPr>
                      <a:r>
                        <a:rPr lang="cs-CZ" sz="800" b="0" i="0" u="none" strike="noStrike">
                          <a:solidFill>
                            <a:srgbClr val="000000"/>
                          </a:solidFill>
                          <a:effectLst/>
                          <a:latin typeface="Arial" panose="020B0604020202020204" pitchFamily="34" charset="0"/>
                        </a:rPr>
                        <a:t>102 272</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b">
                        <a:buNone/>
                      </a:pPr>
                      <a:r>
                        <a:rPr lang="cs-CZ" sz="800" b="0" i="0" u="none" strike="noStrike">
                          <a:solidFill>
                            <a:srgbClr val="000000"/>
                          </a:solidFill>
                          <a:effectLst/>
                          <a:latin typeface="Arial" panose="020B0604020202020204" pitchFamily="34" charset="0"/>
                        </a:rPr>
                        <a:t>148 341</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buNone/>
                      </a:pPr>
                      <a:r>
                        <a:rPr lang="cs-CZ" sz="800" b="0" i="0" u="none" strike="noStrike">
                          <a:solidFill>
                            <a:srgbClr val="000000"/>
                          </a:solidFill>
                          <a:effectLst/>
                          <a:latin typeface="Arial" panose="020B0604020202020204" pitchFamily="34" charset="0"/>
                        </a:rPr>
                        <a:t>80 639</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extLst>
                  <a:ext uri="{0D108BD9-81ED-4DB2-BD59-A6C34878D82A}">
                    <a16:rowId xmlns:a16="http://schemas.microsoft.com/office/drawing/2014/main" val="1473937500"/>
                  </a:ext>
                </a:extLst>
              </a:tr>
              <a:tr h="248013">
                <a:tc>
                  <a:txBody>
                    <a:bodyPr/>
                    <a:lstStyle/>
                    <a:p>
                      <a:pPr marL="36000" algn="l" rtl="0" fontAlgn="ctr">
                        <a:buNone/>
                      </a:pPr>
                      <a:r>
                        <a:rPr lang="cs-CZ" sz="800" b="0" i="0" u="none" strike="noStrike">
                          <a:solidFill>
                            <a:srgbClr val="000000"/>
                          </a:solidFill>
                          <a:effectLst/>
                          <a:latin typeface="Helvetica"/>
                          <a:cs typeface="Helvetica"/>
                        </a:rPr>
                        <a:t>Net debt (čistý dluh)</a:t>
                      </a:r>
                    </a:p>
                  </a:txBody>
                  <a:tcPr marL="72000" marR="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buNone/>
                      </a:pPr>
                      <a:r>
                        <a:rPr lang="cs-CZ" sz="800" b="0" i="0" u="none" strike="noStrike">
                          <a:solidFill>
                            <a:srgbClr val="000000"/>
                          </a:solidFill>
                          <a:effectLst/>
                          <a:latin typeface="Arial" panose="020B0604020202020204" pitchFamily="34" charset="0"/>
                        </a:rPr>
                        <a:t>62 220</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buNone/>
                      </a:pPr>
                      <a:r>
                        <a:rPr lang="cs-CZ" sz="800" b="0" i="0" u="none" strike="noStrike">
                          <a:solidFill>
                            <a:srgbClr val="000000"/>
                          </a:solidFill>
                          <a:effectLst/>
                          <a:latin typeface="Arial" panose="020B0604020202020204" pitchFamily="34" charset="0"/>
                        </a:rPr>
                        <a:t>42 773</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buNone/>
                      </a:pPr>
                      <a:r>
                        <a:rPr lang="cs-CZ" sz="800" b="0" i="0" u="none" strike="noStrike">
                          <a:solidFill>
                            <a:srgbClr val="000000"/>
                          </a:solidFill>
                          <a:effectLst/>
                          <a:latin typeface="Arial" panose="020B0604020202020204" pitchFamily="34" charset="0"/>
                        </a:rPr>
                        <a:t>30 896</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cs-CZ" sz="800" b="0" i="0" u="none" strike="noStrike">
                          <a:solidFill>
                            <a:srgbClr val="000000"/>
                          </a:solidFill>
                          <a:effectLst/>
                          <a:latin typeface="Arial" panose="020B0604020202020204" pitchFamily="34" charset="0"/>
                        </a:rPr>
                        <a:t>46 423</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cs-CZ" sz="800" b="0" i="0" u="none" strike="noStrike">
                          <a:solidFill>
                            <a:srgbClr val="000000"/>
                          </a:solidFill>
                          <a:effectLst/>
                          <a:latin typeface="Arial" panose="020B0604020202020204" pitchFamily="34" charset="0"/>
                        </a:rPr>
                        <a:t>35 466</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cs-CZ" sz="800" b="0" i="0" u="none" strike="noStrike">
                          <a:solidFill>
                            <a:srgbClr val="000000"/>
                          </a:solidFill>
                          <a:effectLst/>
                          <a:latin typeface="Arial" panose="020B0604020202020204" pitchFamily="34" charset="0"/>
                        </a:rPr>
                        <a:t>23 872</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buNone/>
                      </a:pPr>
                      <a:r>
                        <a:rPr lang="cs-CZ" sz="800" b="0" i="0" u="none" strike="noStrike">
                          <a:solidFill>
                            <a:srgbClr val="000000"/>
                          </a:solidFill>
                          <a:effectLst/>
                          <a:latin typeface="Arial" panose="020B0604020202020204" pitchFamily="34" charset="0"/>
                        </a:rPr>
                        <a:t>-23 284</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cs-CZ" sz="800" b="0" i="0" u="none" strike="noStrike">
                          <a:solidFill>
                            <a:srgbClr val="000000"/>
                          </a:solidFill>
                          <a:effectLst/>
                          <a:latin typeface="Arial" panose="020B0604020202020204" pitchFamily="34" charset="0"/>
                        </a:rPr>
                        <a:t>54 423</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89805385"/>
                  </a:ext>
                </a:extLst>
              </a:tr>
              <a:tr h="248013">
                <a:tc>
                  <a:txBody>
                    <a:bodyPr/>
                    <a:lstStyle/>
                    <a:p>
                      <a:pPr marL="36000" algn="l" rtl="0" fontAlgn="ctr">
                        <a:buNone/>
                      </a:pPr>
                      <a:r>
                        <a:rPr lang="cs-CZ" sz="800" b="0" i="0" u="none" strike="noStrike">
                          <a:solidFill>
                            <a:srgbClr val="000000"/>
                          </a:solidFill>
                          <a:effectLst/>
                          <a:latin typeface="Helvetica"/>
                          <a:cs typeface="Helvetica"/>
                        </a:rPr>
                        <a:t>Net debt / Equity</a:t>
                      </a:r>
                    </a:p>
                  </a:txBody>
                  <a:tcPr marL="72000" marR="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buNone/>
                      </a:pPr>
                      <a:r>
                        <a:rPr lang="cs-CZ" sz="800" b="0" i="0" u="none" strike="noStrike">
                          <a:solidFill>
                            <a:srgbClr val="000000"/>
                          </a:solidFill>
                          <a:effectLst/>
                          <a:latin typeface="Arial" panose="020B0604020202020204" pitchFamily="34" charset="0"/>
                        </a:rPr>
                        <a:t>14,98%</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buNone/>
                      </a:pPr>
                      <a:r>
                        <a:rPr lang="cs-CZ" sz="800" b="0" i="0" u="none" strike="noStrike">
                          <a:solidFill>
                            <a:srgbClr val="000000"/>
                          </a:solidFill>
                          <a:effectLst/>
                          <a:latin typeface="Arial" panose="020B0604020202020204" pitchFamily="34" charset="0"/>
                        </a:rPr>
                        <a:t>10,56%</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buNone/>
                      </a:pPr>
                      <a:r>
                        <a:rPr lang="cs-CZ" sz="800" b="0" i="0" u="none" strike="noStrike">
                          <a:solidFill>
                            <a:srgbClr val="000000"/>
                          </a:solidFill>
                          <a:effectLst/>
                          <a:latin typeface="Arial" panose="020B0604020202020204" pitchFamily="34" charset="0"/>
                        </a:rPr>
                        <a:t>7,55%</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cs-CZ" sz="800" b="0" i="0" u="none" strike="noStrike">
                          <a:solidFill>
                            <a:srgbClr val="000000"/>
                          </a:solidFill>
                          <a:effectLst/>
                          <a:latin typeface="Arial" panose="020B0604020202020204" pitchFamily="34" charset="0"/>
                        </a:rPr>
                        <a:t>11,07%</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cs-CZ" sz="800" b="0" i="0" u="none" strike="noStrike">
                          <a:solidFill>
                            <a:srgbClr val="000000"/>
                          </a:solidFill>
                          <a:effectLst/>
                          <a:latin typeface="Arial" panose="020B0604020202020204" pitchFamily="34" charset="0"/>
                        </a:rPr>
                        <a:t>8,49%</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cs-CZ" sz="800" b="0" i="0" u="none" strike="noStrike">
                          <a:solidFill>
                            <a:srgbClr val="000000"/>
                          </a:solidFill>
                          <a:effectLst/>
                          <a:latin typeface="Arial" panose="020B0604020202020204" pitchFamily="34" charset="0"/>
                        </a:rPr>
                        <a:t>5,87%</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buNone/>
                      </a:pPr>
                      <a:r>
                        <a:rPr lang="cs-CZ" sz="800" b="0" i="0" u="none" strike="noStrike">
                          <a:solidFill>
                            <a:srgbClr val="000000"/>
                          </a:solidFill>
                          <a:effectLst/>
                          <a:latin typeface="Arial" panose="020B0604020202020204" pitchFamily="34" charset="0"/>
                        </a:rPr>
                        <a:t>-5,61%</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cs-CZ" sz="800" b="0" i="0" u="none" strike="noStrike">
                          <a:solidFill>
                            <a:srgbClr val="000000"/>
                          </a:solidFill>
                          <a:effectLst/>
                          <a:latin typeface="Arial" panose="020B0604020202020204" pitchFamily="34" charset="0"/>
                        </a:rPr>
                        <a:t>13,16%</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89492894"/>
                  </a:ext>
                </a:extLst>
              </a:tr>
            </a:tbl>
          </a:graphicData>
        </a:graphic>
      </p:graphicFrame>
      <p:sp>
        <p:nvSpPr>
          <p:cNvPr id="6" name="Zástupný obsah 2">
            <a:extLst>
              <a:ext uri="{FF2B5EF4-FFF2-40B4-BE49-F238E27FC236}">
                <a16:creationId xmlns:a16="http://schemas.microsoft.com/office/drawing/2014/main" id="{A86DBB37-BB8A-5403-92FF-53FF4F5AD214}"/>
              </a:ext>
            </a:extLst>
          </p:cNvPr>
          <p:cNvSpPr txBox="1">
            <a:spLocks/>
          </p:cNvSpPr>
          <p:nvPr/>
        </p:nvSpPr>
        <p:spPr>
          <a:xfrm>
            <a:off x="457263" y="6141374"/>
            <a:ext cx="10083222" cy="368747"/>
          </a:xfrm>
          <a:prstGeom prst="rect">
            <a:avLst/>
          </a:prstGeom>
        </p:spPr>
        <p:txBody>
          <a:bodyPr vert="horz" lIns="91440" tIns="45720" rIns="91440" bIns="45720" numCol="1" spcCol="18000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buClr>
                <a:srgbClr val="FE4C00"/>
              </a:buClr>
              <a:buNone/>
            </a:pPr>
            <a:r>
              <a:rPr lang="cs-CZ" sz="800" dirty="0">
                <a:latin typeface="Helvetica"/>
                <a:ea typeface="Calibri"/>
                <a:cs typeface="Poppins"/>
              </a:rPr>
              <a:t>*V Q4 2025 byl do úprav hodnot v provozní oblasti zahrnut odpis konsolidačního rozdílu, čímž se snížil EBIT a další podpoložky VZZ. V roce 2026 již rozpočítáván rovnoměrně v každém kvartále.</a:t>
            </a:r>
          </a:p>
        </p:txBody>
      </p:sp>
    </p:spTree>
    <p:extLst>
      <p:ext uri="{BB962C8B-B14F-4D97-AF65-F5344CB8AC3E}">
        <p14:creationId xmlns:p14="http://schemas.microsoft.com/office/powerpoint/2010/main" val="3384860186"/>
      </p:ext>
    </p:extLst>
  </p:cSld>
  <p:clrMapOvr>
    <a:masterClrMapping/>
  </p:clrMapOvr>
</p:sld>
</file>

<file path=ppt/theme/theme1.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D9149914-AE30-4372-BFDD-19D55AFBD331}">
  <we:reference id="WA200010001" version="1.0.0.1" store="Omex" storeType="OMEX"/>
  <we:alternateReferences>
    <we:reference id="WA200010001" version="1.0.0.1" store="WA200010001" storeType="OMEX"/>
  </we:alternateReferences>
  <we:properties>
    <we:property name="claude.fileId" value="&quot;b1612a29-3365-4930-962a-0d240b01b025&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0a80884-f0df-4a7c-bfd9-1a4e59174724">
      <Terms xmlns="http://schemas.microsoft.com/office/infopath/2007/PartnerControls"/>
    </lcf76f155ced4ddcb4097134ff3c332f>
    <TaxCatchAll xmlns="269f6989-9f82-4828-ad84-50e3f23f5c9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89696749E520841B76F21C3D800E290" ma:contentTypeVersion="18" ma:contentTypeDescription="Create a new document." ma:contentTypeScope="" ma:versionID="6ed39df054e4d3f1a6ad3e027f34822b">
  <xsd:schema xmlns:xsd="http://www.w3.org/2001/XMLSchema" xmlns:xs="http://www.w3.org/2001/XMLSchema" xmlns:p="http://schemas.microsoft.com/office/2006/metadata/properties" xmlns:ns2="20a80884-f0df-4a7c-bfd9-1a4e59174724" xmlns:ns3="269f6989-9f82-4828-ad84-50e3f23f5c99" targetNamespace="http://schemas.microsoft.com/office/2006/metadata/properties" ma:root="true" ma:fieldsID="1453ec1f0e3bd349942e462e295334ee" ns2:_="" ns3:_="">
    <xsd:import namespace="20a80884-f0df-4a7c-bfd9-1a4e59174724"/>
    <xsd:import namespace="269f6989-9f82-4828-ad84-50e3f23f5c9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lcf76f155ced4ddcb4097134ff3c332f" minOccurs="0"/>
                <xsd:element ref="ns3:TaxCatchAll" minOccurs="0"/>
                <xsd:element ref="ns2:MediaServiceDateTaken" minOccurs="0"/>
                <xsd:element ref="ns2:MediaServiceObjectDetectorVersions" minOccurs="0"/>
                <xsd:element ref="ns2:MediaServiceSearchProperties"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a80884-f0df-4a7c-bfd9-1a4e5917472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b83d015c-6295-475c-833f-8b58f18d2062" ma:termSetId="09814cd3-568e-fe90-9814-8d621ff8fb84" ma:anchorId="fba54fb3-c3e1-fe81-a776-ca4b69148c4d" ma:open="true" ma:isKeyword="false">
      <xsd:complexType>
        <xsd:sequence>
          <xsd:element ref="pc:Terms" minOccurs="0" maxOccurs="1"/>
        </xsd:sequence>
      </xsd:complexType>
    </xsd:element>
    <xsd:element name="MediaServiceDateTaken" ma:index="21" nillable="true" ma:displayName="MediaServiceDateTaken" ma:hidden="true" ma:indexed="true" ma:internalName="MediaServiceDateTaken" ma:readOnly="true">
      <xsd:simpleType>
        <xsd:restriction base="dms:Text"/>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LengthInSeconds" ma:index="24" nillable="true" ma:displayName="MediaLengthInSeconds" ma:hidden="true" ma:internalName="MediaLengthInSeconds" ma:readOnly="true">
      <xsd:simpleType>
        <xsd:restriction base="dms:Unknown"/>
      </xsd:simpleType>
    </xsd:element>
    <xsd:element name="MediaServiceLocation" ma:index="25"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69f6989-9f82-4828-ad84-50e3f23f5c99"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1ddfeaba-ff3b-47f3-bac5-d8287203256b}" ma:internalName="TaxCatchAll" ma:showField="CatchAllData" ma:web="269f6989-9f82-4828-ad84-50e3f23f5c9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E823AEC-3CEA-46F2-B82D-E63E2ADBA3E6}">
  <ds:schemaRefs>
    <ds:schemaRef ds:uri="http://purl.org/dc/elements/1.1/"/>
    <ds:schemaRef ds:uri="http://purl.org/dc/dcmitype/"/>
    <ds:schemaRef ds:uri="http://schemas.openxmlformats.org/package/2006/metadata/core-properties"/>
    <ds:schemaRef ds:uri="269f6989-9f82-4828-ad84-50e3f23f5c99"/>
    <ds:schemaRef ds:uri="20a80884-f0df-4a7c-bfd9-1a4e59174724"/>
    <ds:schemaRef ds:uri="http://schemas.microsoft.com/office/infopath/2007/PartnerControls"/>
    <ds:schemaRef ds:uri="http://schemas.microsoft.com/office/2006/documentManagement/types"/>
    <ds:schemaRef ds:uri="http://schemas.microsoft.com/office/2006/metadata/properties"/>
    <ds:schemaRef ds:uri="http://www.w3.org/XML/1998/namespace"/>
    <ds:schemaRef ds:uri="http://purl.org/dc/terms/"/>
  </ds:schemaRefs>
</ds:datastoreItem>
</file>

<file path=customXml/itemProps2.xml><?xml version="1.0" encoding="utf-8"?>
<ds:datastoreItem xmlns:ds="http://schemas.openxmlformats.org/officeDocument/2006/customXml" ds:itemID="{CA59AD56-2A8F-4C2B-8DF1-7A5716BF01A0}">
  <ds:schemaRefs>
    <ds:schemaRef ds:uri="http://schemas.microsoft.com/sharepoint/v3/contenttype/forms"/>
  </ds:schemaRefs>
</ds:datastoreItem>
</file>

<file path=customXml/itemProps3.xml><?xml version="1.0" encoding="utf-8"?>
<ds:datastoreItem xmlns:ds="http://schemas.openxmlformats.org/officeDocument/2006/customXml" ds:itemID="{AF393208-3735-44CD-92DA-B98D8A6C3DA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0a80884-f0df-4a7c-bfd9-1a4e59174724"/>
    <ds:schemaRef ds:uri="269f6989-9f82-4828-ad84-50e3f23f5c9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1479</TotalTime>
  <Words>2402</Words>
  <Application>Microsoft Office PowerPoint</Application>
  <PresentationFormat>Širokoúhlá obrazovka</PresentationFormat>
  <Paragraphs>377</Paragraphs>
  <Slides>10</Slides>
  <Notes>0</Notes>
  <HiddenSlides>0</HiddenSlides>
  <MMClips>0</MMClips>
  <ScaleCrop>false</ScaleCrop>
  <HeadingPairs>
    <vt:vector size="6" baseType="variant">
      <vt:variant>
        <vt:lpstr>Použitá písma</vt:lpstr>
      </vt:variant>
      <vt:variant>
        <vt:i4>5</vt:i4>
      </vt:variant>
      <vt:variant>
        <vt:lpstr>Motiv</vt:lpstr>
      </vt:variant>
      <vt:variant>
        <vt:i4>1</vt:i4>
      </vt:variant>
      <vt:variant>
        <vt:lpstr>Nadpisy snímků</vt:lpstr>
      </vt:variant>
      <vt:variant>
        <vt:i4>10</vt:i4>
      </vt:variant>
    </vt:vector>
  </HeadingPairs>
  <TitlesOfParts>
    <vt:vector size="16" baseType="lpstr">
      <vt:lpstr>Arial</vt:lpstr>
      <vt:lpstr>Calibri</vt:lpstr>
      <vt:lpstr>Calibri Light</vt:lpstr>
      <vt:lpstr>Helvetica</vt:lpstr>
      <vt:lpstr>Helvetica Light</vt:lpstr>
      <vt:lpstr>Motiv Office</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20250429 - mmcité - prezentace pro investory - 4Q 2025</dc:title>
  <dc:creator>Přemysl Papp</dc:creator>
  <cp:lastModifiedBy>Přemysl Papp</cp:lastModifiedBy>
  <cp:revision>1</cp:revision>
  <cp:lastPrinted>1601-01-01T00:00:00Z</cp:lastPrinted>
  <dcterms:created xsi:type="dcterms:W3CDTF">2023-04-23T21:52:59Z</dcterms:created>
  <dcterms:modified xsi:type="dcterms:W3CDTF">2026-09-22T13:00:49Z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0x010100889696749E520841B76F21C3D800E290</vt:lpwstr>
  </property>
  <property fmtid="{D5CDD505-2E9C-101B-9397-08002B2CF9AE}" pid="3" name="MediaServiceImageTags">
    <vt:lpwstr/>
  </property>
</Properties>
</file>